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306987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anchogaleano/SpaceX/blob/main/03-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anchogaleano/SpaceX/blob/main/05-SpaceX-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anchogaleano/SpaceX/blob/main/04-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anchogaleano/SpaceX/blob/main/06-SpaceX-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anchogaleano/SpaceX/blob/main/07-SpaceX-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uanchogaleano/SpaceX/blob/main/08-SpaceX-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anchogaleano/SpaceX/blob/main/01-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anchogaleano/SpaceX/blob/main/02-SpaceX-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Juan Carlos Galeano</a:t>
            </a:r>
          </a:p>
          <a:p>
            <a:r>
              <a:rPr lang="en-US" dirty="0">
                <a:solidFill>
                  <a:schemeClr val="bg2"/>
                </a:solidFill>
                <a:latin typeface="Abadi" panose="020B0604020104020204" pitchFamily="34" charset="0"/>
                <a:ea typeface="SF Pro" pitchFamily="2" charset="0"/>
                <a:cs typeface="SF Pro" pitchFamily="2" charset="0"/>
              </a:rPr>
              <a:t>Agosto 31/2024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lstStyle/>
          <a:p>
            <a:r>
              <a:rPr lang="en-US" sz="2200" dirty="0">
                <a:solidFill>
                  <a:schemeClr val="accent3">
                    <a:lumMod val="25000"/>
                  </a:schemeClr>
                </a:solidFill>
                <a:latin typeface="Abadi" panose="020B0604020104020204" pitchFamily="34" charset="0"/>
              </a:rPr>
              <a:t>We first create a Pandas DF with the collected data, then calculate the number of launches on each site, the number and occurrence of each orbit and the number and occurrence of mission outcome of the orbits. Finally, we create a landing outcome label from Outcome column.</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GitHub URL of your completed data wrangling related notebooks </a:t>
            </a:r>
            <a:r>
              <a:rPr lang="en-US" sz="2200" dirty="0">
                <a:solidFill>
                  <a:schemeClr val="accent3">
                    <a:lumMod val="25000"/>
                  </a:schemeClr>
                </a:solidFill>
                <a:latin typeface="Abadi" panose="020B0604020104020204" pitchFamily="34" charset="0"/>
                <a:hlinkClick r:id="rId3"/>
              </a:rPr>
              <a:t>https://github.com/Juanchogaleano/SpaceX/blob/main/03-SpaceX-Data%20wrangling.ipynb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CF691238-2719-9E4B-6C2E-7821EA18BD95}"/>
              </a:ext>
            </a:extLst>
          </p:cNvPr>
          <p:cNvPicPr>
            <a:picLocks noChangeAspect="1"/>
          </p:cNvPicPr>
          <p:nvPr/>
        </p:nvPicPr>
        <p:blipFill>
          <a:blip r:embed="rId4"/>
          <a:stretch>
            <a:fillRect/>
          </a:stretch>
        </p:blipFill>
        <p:spPr>
          <a:xfrm>
            <a:off x="6631912" y="1825625"/>
            <a:ext cx="4653699" cy="419994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lIns="91440" tIns="45720" rIns="91440" bIns="45720" anchor="t"/>
          <a:lstStyle/>
          <a:p>
            <a:pPr marL="0" indent="0" algn="ctr">
              <a:lnSpc>
                <a:spcPct val="100000"/>
              </a:lnSpc>
              <a:spcBef>
                <a:spcPts val="1400"/>
              </a:spcBef>
              <a:buNone/>
            </a:pPr>
            <a:r>
              <a:rPr lang="en-US" b="1" dirty="0">
                <a:solidFill>
                  <a:schemeClr val="accent3">
                    <a:lumMod val="25000"/>
                  </a:schemeClr>
                </a:solidFill>
                <a:latin typeface="Arial" panose="020B0604020202020204" pitchFamily="34" charset="0"/>
                <a:cs typeface="Arial" panose="020B0604020202020204" pitchFamily="34" charset="0"/>
              </a:rPr>
              <a:t>Charts plotted</a:t>
            </a:r>
          </a:p>
          <a:p>
            <a:r>
              <a:rPr lang="en-US" sz="1800" b="1" dirty="0">
                <a:solidFill>
                  <a:srgbClr val="292929"/>
                </a:solidFill>
                <a:latin typeface="Arial" panose="020B0604020202020204" pitchFamily="34" charset="0"/>
                <a:cs typeface="Arial" panose="020B0604020202020204" pitchFamily="34" charset="0"/>
              </a:rPr>
              <a:t>S</a:t>
            </a:r>
            <a:r>
              <a:rPr lang="en-US" sz="1800" b="1" i="0" u="none" strike="noStrike" baseline="0" dirty="0">
                <a:solidFill>
                  <a:srgbClr val="292929"/>
                </a:solidFill>
                <a:latin typeface="Arial" panose="020B0604020202020204" pitchFamily="34" charset="0"/>
                <a:cs typeface="Arial" panose="020B0604020202020204" pitchFamily="34" charset="0"/>
              </a:rPr>
              <a:t>catter plot</a:t>
            </a:r>
            <a:r>
              <a:rPr lang="en-US" sz="1800" b="0" i="0" u="none" strike="noStrike" baseline="0" dirty="0">
                <a:solidFill>
                  <a:srgbClr val="292929"/>
                </a:solidFill>
                <a:latin typeface="Arial" panose="020B0604020202020204" pitchFamily="34" charset="0"/>
                <a:cs typeface="Arial" panose="020B0604020202020204" pitchFamily="34" charset="0"/>
              </a:rPr>
              <a:t>: to visualize the relationship between Flight Number and Launch Site, </a:t>
            </a:r>
            <a:r>
              <a:rPr lang="es-CO" sz="1800" b="0" i="0" u="none" strike="noStrike" baseline="0" dirty="0">
                <a:solidFill>
                  <a:srgbClr val="000000"/>
                </a:solidFill>
                <a:latin typeface="Arial" panose="020B0604020202020204" pitchFamily="34" charset="0"/>
                <a:cs typeface="Arial" panose="020B0604020202020204" pitchFamily="34" charset="0"/>
              </a:rPr>
              <a:t>Flight </a:t>
            </a:r>
            <a:r>
              <a:rPr lang="es-CO" sz="1800" b="0" i="0" u="none" strike="noStrike" baseline="0" dirty="0" err="1">
                <a:solidFill>
                  <a:srgbClr val="000000"/>
                </a:solidFill>
                <a:latin typeface="Arial" panose="020B0604020202020204" pitchFamily="34" charset="0"/>
                <a:cs typeface="Arial" panose="020B0604020202020204" pitchFamily="34" charset="0"/>
              </a:rPr>
              <a:t>Number</a:t>
            </a:r>
            <a:r>
              <a:rPr lang="es-CO" sz="1800" b="0" i="0" u="none" strike="noStrike" baseline="0" dirty="0">
                <a:solidFill>
                  <a:srgbClr val="000000"/>
                </a:solidFill>
                <a:latin typeface="Arial" panose="020B0604020202020204" pitchFamily="34" charset="0"/>
                <a:cs typeface="Arial" panose="020B0604020202020204" pitchFamily="34" charset="0"/>
              </a:rPr>
              <a:t> and. </a:t>
            </a:r>
            <a:r>
              <a:rPr lang="es-CO" sz="1800" b="0" i="0" u="none" strike="noStrike" baseline="0" dirty="0" err="1">
                <a:solidFill>
                  <a:srgbClr val="000000"/>
                </a:solidFill>
                <a:latin typeface="Arial" panose="020B0604020202020204" pitchFamily="34" charset="0"/>
                <a:cs typeface="Arial" panose="020B0604020202020204" pitchFamily="34" charset="0"/>
              </a:rPr>
              <a:t>Payload</a:t>
            </a:r>
            <a:r>
              <a:rPr lang="es-CO" sz="1800" b="0"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Mass</a:t>
            </a:r>
            <a:r>
              <a:rPr lang="es-CO" sz="1800" b="0" i="0" u="none" strike="noStrike" baseline="0" dirty="0">
                <a:solidFill>
                  <a:srgbClr val="000000"/>
                </a:solidFill>
                <a:latin typeface="Arial" panose="020B0604020202020204" pitchFamily="34" charset="0"/>
                <a:cs typeface="Arial" panose="020B0604020202020204" pitchFamily="34" charset="0"/>
              </a:rPr>
              <a:t>(Kg)</a:t>
            </a:r>
            <a:r>
              <a:rPr lang="es-CO" sz="1800" dirty="0">
                <a:solidFill>
                  <a:srgbClr val="000000"/>
                </a:solidFill>
                <a:latin typeface="Arial" panose="020B0604020202020204" pitchFamily="34" charset="0"/>
                <a:cs typeface="Arial" panose="020B0604020202020204" pitchFamily="34" charset="0"/>
              </a:rPr>
              <a:t>, </a:t>
            </a:r>
            <a:r>
              <a:rPr lang="en-US" sz="1800" b="0" i="0" u="none" strike="noStrike" baseline="0" dirty="0">
                <a:solidFill>
                  <a:srgbClr val="292929"/>
                </a:solidFill>
                <a:latin typeface="Arial" panose="020B0604020202020204" pitchFamily="34" charset="0"/>
                <a:cs typeface="Arial" panose="020B0604020202020204" pitchFamily="34" charset="0"/>
              </a:rPr>
              <a:t>Payload Mass(Kg) and Launch Site, Flight Number and Orbit type, Payload Mass(Kg) and Orbit type.</a:t>
            </a:r>
          </a:p>
          <a:p>
            <a:r>
              <a:rPr lang="en-US" sz="1800" b="1" dirty="0">
                <a:solidFill>
                  <a:srgbClr val="292929"/>
                </a:solidFill>
                <a:latin typeface="Arial" panose="020B0604020202020204" pitchFamily="34" charset="0"/>
                <a:cs typeface="Arial" panose="020B0604020202020204" pitchFamily="34" charset="0"/>
              </a:rPr>
              <a:t>Bar chart: </a:t>
            </a:r>
            <a:r>
              <a:rPr lang="en-US" sz="1800" dirty="0">
                <a:solidFill>
                  <a:srgbClr val="292929"/>
                </a:solidFill>
                <a:latin typeface="Arial" panose="020B0604020202020204" pitchFamily="34" charset="0"/>
                <a:cs typeface="Arial" panose="020B0604020202020204" pitchFamily="34" charset="0"/>
              </a:rPr>
              <a:t>t</a:t>
            </a:r>
            <a:r>
              <a:rPr lang="en-US" sz="1800" b="0" i="0" u="none" strike="noStrike" baseline="0" dirty="0">
                <a:solidFill>
                  <a:srgbClr val="292929"/>
                </a:solidFill>
                <a:latin typeface="Arial" panose="020B0604020202020204" pitchFamily="34" charset="0"/>
                <a:cs typeface="Arial" panose="020B0604020202020204" pitchFamily="34" charset="0"/>
              </a:rPr>
              <a:t>o visualize the launch success rate(%) of each orbit type</a:t>
            </a:r>
          </a:p>
          <a:p>
            <a:r>
              <a:rPr lang="en-US" sz="1800" b="1" i="0" u="none" strike="noStrike" baseline="0" dirty="0">
                <a:solidFill>
                  <a:srgbClr val="292929"/>
                </a:solidFill>
                <a:latin typeface="Arial" panose="020B0604020202020204" pitchFamily="34" charset="0"/>
                <a:cs typeface="Arial" panose="020B0604020202020204" pitchFamily="34" charset="0"/>
              </a:rPr>
              <a:t>Line plot</a:t>
            </a:r>
            <a:r>
              <a:rPr lang="en-US" sz="1800" b="0" i="0" u="none" strike="noStrike" baseline="0" dirty="0">
                <a:solidFill>
                  <a:srgbClr val="292929"/>
                </a:solidFill>
                <a:latin typeface="Arial" panose="020B0604020202020204" pitchFamily="34" charset="0"/>
                <a:cs typeface="Arial" panose="020B0604020202020204" pitchFamily="34" charset="0"/>
              </a:rPr>
              <a:t>: to visualize the launch success rate of each year from 2013</a:t>
            </a:r>
          </a:p>
          <a:p>
            <a:endParaRPr lang="en-US" sz="1800" dirty="0">
              <a:solidFill>
                <a:srgbClr val="292929"/>
              </a:solidFill>
              <a:latin typeface="Arial" panose="020B0604020202020204" pitchFamily="34" charset="0"/>
              <a:cs typeface="Arial" panose="020B0604020202020204" pitchFamily="34" charset="0"/>
            </a:endParaRPr>
          </a:p>
          <a:p>
            <a:r>
              <a:rPr lang="en-US" sz="2000" dirty="0">
                <a:solidFill>
                  <a:schemeClr val="accent3">
                    <a:lumMod val="25000"/>
                  </a:schemeClr>
                </a:solidFill>
                <a:latin typeface="Arial" panose="020B0604020202020204" pitchFamily="34" charset="0"/>
                <a:cs typeface="Arial" panose="020B0604020202020204" pitchFamily="34" charset="0"/>
              </a:rPr>
              <a:t>The GitHub URL of your completed EDA with data visualization notebook </a:t>
            </a:r>
            <a:r>
              <a:rPr lang="en-US" sz="20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https://github.com/Juanchogaleano/SpaceX/blob/main/05-SpaceX-Eda-dataviz.ipynb</a:t>
            </a:r>
            <a:endParaRPr lang="en-US" sz="20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a:extLst>
              <a:ext uri="{FF2B5EF4-FFF2-40B4-BE49-F238E27FC236}">
                <a16:creationId xmlns:a16="http://schemas.microsoft.com/office/drawing/2014/main" id="{1853C9F8-D013-6892-152D-CA3AC21528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73662" y="1642503"/>
            <a:ext cx="2147786" cy="1914132"/>
          </a:xfrm>
          <a:prstGeom prst="rect">
            <a:avLst/>
          </a:prstGeom>
          <a:noFill/>
          <a:ln>
            <a:noFill/>
          </a:ln>
        </p:spPr>
      </p:pic>
      <p:pic>
        <p:nvPicPr>
          <p:cNvPr id="6" name="Imagen 5">
            <a:extLst>
              <a:ext uri="{FF2B5EF4-FFF2-40B4-BE49-F238E27FC236}">
                <a16:creationId xmlns:a16="http://schemas.microsoft.com/office/drawing/2014/main" id="{5CB08BF7-395C-5C9F-A5CB-BB92CA8B22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13989" y="3962946"/>
            <a:ext cx="2159401" cy="1656315"/>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39333"/>
            <a:ext cx="5325989" cy="4025316"/>
          </a:xfrm>
          <a:prstGeom prst="rect">
            <a:avLst/>
          </a:prstGeom>
        </p:spPr>
        <p:txBody>
          <a:bodyPr lIns="91440" tIns="45720" rIns="91440" bIns="45720" anchor="t"/>
          <a:lstStyle/>
          <a:p>
            <a:pPr marL="0" indent="0" algn="ctr">
              <a:buNone/>
            </a:pPr>
            <a:r>
              <a:rPr lang="en-US" sz="2400" i="0" u="none" strike="noStrike" baseline="0" dirty="0">
                <a:solidFill>
                  <a:srgbClr val="000000"/>
                </a:solidFill>
                <a:latin typeface="Arial" panose="020B0604020202020204" pitchFamily="34" charset="0"/>
                <a:cs typeface="Arial" panose="020B0604020202020204" pitchFamily="34" charset="0"/>
              </a:rPr>
              <a:t>Display</a:t>
            </a:r>
            <a:r>
              <a:rPr lang="en-US" sz="2400" b="1" i="0" u="none" strike="noStrike" baseline="0" dirty="0">
                <a:solidFill>
                  <a:srgbClr val="000000"/>
                </a:solidFill>
                <a:latin typeface="Arial" panose="020B0604020202020204" pitchFamily="34" charset="0"/>
                <a:cs typeface="Arial" panose="020B0604020202020204" pitchFamily="34" charset="0"/>
              </a:rPr>
              <a:t> </a:t>
            </a:r>
          </a:p>
          <a:p>
            <a:r>
              <a:rPr lang="en-US" sz="1400" b="1" dirty="0">
                <a:solidFill>
                  <a:srgbClr val="000000"/>
                </a:solidFill>
                <a:latin typeface="Arial" panose="020B0604020202020204" pitchFamily="34" charset="0"/>
                <a:cs typeface="Arial" panose="020B0604020202020204" pitchFamily="34" charset="0"/>
              </a:rPr>
              <a:t>T</a:t>
            </a:r>
            <a:r>
              <a:rPr lang="en-US" sz="1400" b="1" i="0" u="none" strike="noStrike" baseline="0" dirty="0">
                <a:solidFill>
                  <a:srgbClr val="000000"/>
                </a:solidFill>
                <a:latin typeface="Arial" panose="020B0604020202020204" pitchFamily="34" charset="0"/>
                <a:cs typeface="Arial" panose="020B0604020202020204" pitchFamily="34" charset="0"/>
              </a:rPr>
              <a:t>he names of the unique launch sites in the space mission </a:t>
            </a:r>
          </a:p>
          <a:p>
            <a:r>
              <a:rPr lang="en-US" sz="1400" b="1" i="0" u="none" strike="noStrike" baseline="0" dirty="0">
                <a:solidFill>
                  <a:srgbClr val="000000"/>
                </a:solidFill>
                <a:latin typeface="Arial" panose="020B0604020202020204" pitchFamily="34" charset="0"/>
                <a:cs typeface="Arial" panose="020B0604020202020204" pitchFamily="34" charset="0"/>
              </a:rPr>
              <a:t>5 records where launch sites begin with the string 'CCA’</a:t>
            </a:r>
          </a:p>
          <a:p>
            <a:r>
              <a:rPr lang="en-US" sz="1400" b="1" i="0" u="none" strike="noStrike" baseline="0" dirty="0">
                <a:solidFill>
                  <a:srgbClr val="000000"/>
                </a:solidFill>
                <a:latin typeface="Arial" panose="020B0604020202020204" pitchFamily="34" charset="0"/>
                <a:cs typeface="Arial" panose="020B0604020202020204" pitchFamily="34" charset="0"/>
              </a:rPr>
              <a:t>The total payload mass carried by boosters launched by NASA (CRS)</a:t>
            </a:r>
          </a:p>
          <a:p>
            <a:r>
              <a:rPr lang="en-US" sz="1400" b="1" i="0" u="none" strike="noStrike" baseline="0" dirty="0">
                <a:solidFill>
                  <a:srgbClr val="000000"/>
                </a:solidFill>
                <a:latin typeface="Arial" panose="020B0604020202020204" pitchFamily="34" charset="0"/>
                <a:cs typeface="Arial" panose="020B0604020202020204" pitchFamily="34" charset="0"/>
              </a:rPr>
              <a:t>Average payload mass carried by booster version F9 v1.1 </a:t>
            </a:r>
          </a:p>
          <a:p>
            <a:pPr marL="0" indent="0">
              <a:buNone/>
            </a:pPr>
            <a:endParaRPr lang="en-US" sz="1400" b="1" i="0" u="none" strike="noStrike" baseline="0" dirty="0">
              <a:solidFill>
                <a:srgbClr val="000000"/>
              </a:solidFill>
              <a:latin typeface="Arial" panose="020B0604020202020204" pitchFamily="34" charset="0"/>
              <a:cs typeface="Arial" panose="020B0604020202020204" pitchFamily="34" charset="0"/>
            </a:endParaRPr>
          </a:p>
          <a:p>
            <a:pPr marL="0" indent="0">
              <a:buNone/>
            </a:pPr>
            <a:endParaRPr lang="en-US" sz="1400" b="1" dirty="0">
              <a:solidFill>
                <a:srgbClr val="000000"/>
              </a:solidFill>
              <a:latin typeface="Arial" panose="020B0604020202020204" pitchFamily="34" charset="0"/>
              <a:cs typeface="Arial" panose="020B0604020202020204" pitchFamily="34" charset="0"/>
            </a:endParaRPr>
          </a:p>
          <a:p>
            <a:pPr marL="0" indent="0">
              <a:buNone/>
            </a:pPr>
            <a:endParaRPr lang="en-US" sz="1400" b="1" i="0" u="none" strike="noStrike" baseline="0" dirty="0">
              <a:solidFill>
                <a:srgbClr val="000000"/>
              </a:solidFill>
              <a:latin typeface="Arial" panose="020B0604020202020204" pitchFamily="34" charset="0"/>
              <a:cs typeface="Arial" panose="020B0604020202020204" pitchFamily="34" charset="0"/>
            </a:endParaRPr>
          </a:p>
          <a:p>
            <a:r>
              <a:rPr lang="en-US" sz="1400" dirty="0">
                <a:solidFill>
                  <a:schemeClr val="accent3">
                    <a:lumMod val="25000"/>
                  </a:schemeClr>
                </a:solidFill>
                <a:latin typeface="Arial" panose="020B0604020202020204" pitchFamily="34" charset="0"/>
                <a:cs typeface="Arial" panose="020B0604020202020204" pitchFamily="34" charset="0"/>
              </a:rPr>
              <a:t>The GitHub URL of your completed EDA with SQL notebook </a:t>
            </a:r>
            <a:r>
              <a:rPr lang="en-US" sz="14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https://github.com/Juanchogaleano/SpaceX/blob/main/04-SpaceX-Eda-sql.ipynb</a:t>
            </a:r>
            <a:endParaRPr lang="en-US" sz="1400" dirty="0">
              <a:solidFill>
                <a:schemeClr val="accent3">
                  <a:lumMod val="25000"/>
                </a:schemeClr>
              </a:solidFill>
              <a:latin typeface="Arial" panose="020B0604020202020204" pitchFamily="34" charset="0"/>
              <a:cs typeface="Arial" panose="020B0604020202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172FE302-6CE1-2DBA-730E-AE24F07AF5E4}"/>
              </a:ext>
            </a:extLst>
          </p:cNvPr>
          <p:cNvSpPr txBox="1">
            <a:spLocks/>
          </p:cNvSpPr>
          <p:nvPr/>
        </p:nvSpPr>
        <p:spPr>
          <a:xfrm>
            <a:off x="6491235" y="2000257"/>
            <a:ext cx="4873451" cy="40253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000000"/>
                </a:solidFill>
                <a:latin typeface="Arial" panose="020B0604020202020204" pitchFamily="34" charset="0"/>
                <a:cs typeface="Arial" panose="020B0604020202020204" pitchFamily="34" charset="0"/>
              </a:rPr>
              <a:t>List</a:t>
            </a:r>
          </a:p>
          <a:p>
            <a:r>
              <a:rPr lang="en-US" sz="1400" b="1" dirty="0">
                <a:solidFill>
                  <a:srgbClr val="000000"/>
                </a:solidFill>
                <a:latin typeface="Arial" panose="020B0604020202020204" pitchFamily="34" charset="0"/>
                <a:cs typeface="Arial" panose="020B0604020202020204" pitchFamily="34" charset="0"/>
              </a:rPr>
              <a:t>Date when the first </a:t>
            </a:r>
            <a:r>
              <a:rPr lang="en-US" sz="1400" b="1" dirty="0" err="1">
                <a:solidFill>
                  <a:srgbClr val="000000"/>
                </a:solidFill>
                <a:latin typeface="Arial" panose="020B0604020202020204" pitchFamily="34" charset="0"/>
                <a:cs typeface="Arial" panose="020B0604020202020204" pitchFamily="34" charset="0"/>
              </a:rPr>
              <a:t>succesful</a:t>
            </a:r>
            <a:r>
              <a:rPr lang="en-US" sz="1400" b="1" dirty="0">
                <a:solidFill>
                  <a:srgbClr val="000000"/>
                </a:solidFill>
                <a:latin typeface="Arial" panose="020B0604020202020204" pitchFamily="34" charset="0"/>
                <a:cs typeface="Arial" panose="020B0604020202020204" pitchFamily="34" charset="0"/>
              </a:rPr>
              <a:t> landing outcome in ground pad was </a:t>
            </a:r>
            <a:r>
              <a:rPr lang="en-US" sz="1400" b="1" dirty="0" err="1">
                <a:solidFill>
                  <a:srgbClr val="000000"/>
                </a:solidFill>
                <a:latin typeface="Arial" panose="020B0604020202020204" pitchFamily="34" charset="0"/>
                <a:cs typeface="Arial" panose="020B0604020202020204" pitchFamily="34" charset="0"/>
              </a:rPr>
              <a:t>acheived</a:t>
            </a:r>
            <a:r>
              <a:rPr lang="en-US" sz="1400" b="1" dirty="0">
                <a:solidFill>
                  <a:srgbClr val="000000"/>
                </a:solidFill>
                <a:latin typeface="Arial" panose="020B0604020202020204" pitchFamily="34" charset="0"/>
                <a:cs typeface="Arial" panose="020B0604020202020204" pitchFamily="34" charset="0"/>
              </a:rPr>
              <a:t>. </a:t>
            </a:r>
            <a:endParaRPr lang="en-US" sz="1400" b="1" dirty="0">
              <a:solidFill>
                <a:schemeClr val="accent3">
                  <a:lumMod val="25000"/>
                </a:schemeClr>
              </a:solidFill>
              <a:latin typeface="Arial" panose="020B0604020202020204" pitchFamily="34" charset="0"/>
              <a:cs typeface="Arial" panose="020B0604020202020204" pitchFamily="34" charset="0"/>
            </a:endParaRPr>
          </a:p>
          <a:p>
            <a:r>
              <a:rPr lang="en-US" sz="1400" b="1" i="0" u="none" strike="noStrike" baseline="0" dirty="0">
                <a:solidFill>
                  <a:srgbClr val="000000"/>
                </a:solidFill>
                <a:latin typeface="Segoe UI Semibold" panose="020B0702040204020203" pitchFamily="34" charset="0"/>
              </a:rPr>
              <a:t>Names of the boosters which have success in drone ship and have payload mass greater than 4000 but less than 6000</a:t>
            </a:r>
            <a:endParaRPr lang="es-CO" sz="1400" b="0" i="0" u="none" strike="noStrike" baseline="0" dirty="0">
              <a:solidFill>
                <a:srgbClr val="000000"/>
              </a:solidFill>
              <a:latin typeface="Segoe UI Semibold" panose="020B0702040204020203" pitchFamily="34" charset="0"/>
            </a:endParaRPr>
          </a:p>
          <a:p>
            <a:r>
              <a:rPr lang="en-US" sz="1400" b="1" i="0" u="none" strike="noStrike" baseline="0" dirty="0">
                <a:solidFill>
                  <a:srgbClr val="000000"/>
                </a:solidFill>
                <a:latin typeface="Segoe UI Semibold" panose="020B0702040204020203" pitchFamily="34" charset="0"/>
              </a:rPr>
              <a:t>Total number of successful and failure mission outcomes  </a:t>
            </a:r>
          </a:p>
          <a:p>
            <a:r>
              <a:rPr lang="en-US" sz="1400" b="1" dirty="0">
                <a:solidFill>
                  <a:srgbClr val="000000"/>
                </a:solidFill>
                <a:latin typeface="Segoe UI Semibold" panose="020B0702040204020203" pitchFamily="34" charset="0"/>
              </a:rPr>
              <a:t>N</a:t>
            </a:r>
            <a:r>
              <a:rPr lang="en-US" sz="1400" b="1" i="0" u="none" strike="noStrike" baseline="0" dirty="0">
                <a:solidFill>
                  <a:srgbClr val="000000"/>
                </a:solidFill>
                <a:latin typeface="Segoe UI Semibold" panose="020B0702040204020203" pitchFamily="34" charset="0"/>
              </a:rPr>
              <a:t>ames of the </a:t>
            </a:r>
            <a:r>
              <a:rPr lang="en-US" sz="1400" b="1" i="0" u="none" strike="noStrike" baseline="0" dirty="0" err="1">
                <a:solidFill>
                  <a:srgbClr val="000000"/>
                </a:solidFill>
                <a:latin typeface="Segoe UI Semibold" panose="020B0702040204020203" pitchFamily="34" charset="0"/>
              </a:rPr>
              <a:t>booster_versions</a:t>
            </a:r>
            <a:r>
              <a:rPr lang="en-US" sz="1400" b="1" i="0" u="none" strike="noStrike" baseline="0" dirty="0">
                <a:solidFill>
                  <a:srgbClr val="000000"/>
                </a:solidFill>
                <a:latin typeface="Segoe UI Semibold" panose="020B0702040204020203" pitchFamily="34" charset="0"/>
              </a:rPr>
              <a:t> which have carried the maximum payload mass. Use a subquery </a:t>
            </a:r>
          </a:p>
          <a:p>
            <a:r>
              <a:rPr lang="en-US" sz="1400" b="1" i="0" u="none" strike="noStrike" baseline="0" dirty="0">
                <a:solidFill>
                  <a:srgbClr val="000000"/>
                </a:solidFill>
                <a:latin typeface="Segoe UI Semibold" panose="020B0702040204020203" pitchFamily="34" charset="0"/>
              </a:rPr>
              <a:t>Records which will display the month names, failure </a:t>
            </a:r>
            <a:r>
              <a:rPr lang="en-US" sz="1400" b="1" i="0" u="none" strike="noStrike" baseline="0" dirty="0" err="1">
                <a:solidFill>
                  <a:srgbClr val="000000"/>
                </a:solidFill>
                <a:latin typeface="Segoe UI Semibold" panose="020B0702040204020203" pitchFamily="34" charset="0"/>
              </a:rPr>
              <a:t>landing_outcomes</a:t>
            </a:r>
            <a:r>
              <a:rPr lang="en-US" sz="1400" b="1" i="0" u="none" strike="noStrike" baseline="0" dirty="0">
                <a:solidFill>
                  <a:srgbClr val="000000"/>
                </a:solidFill>
                <a:latin typeface="Segoe UI Semibold" panose="020B0702040204020203" pitchFamily="34" charset="0"/>
              </a:rPr>
              <a:t> in drone ship ,booster versions, </a:t>
            </a:r>
            <a:r>
              <a:rPr lang="en-US" sz="1400" b="1" i="0" u="none" strike="noStrike" baseline="0" dirty="0" err="1">
                <a:solidFill>
                  <a:srgbClr val="000000"/>
                </a:solidFill>
                <a:latin typeface="Segoe UI Semibold" panose="020B0702040204020203" pitchFamily="34" charset="0"/>
              </a:rPr>
              <a:t>launch_site</a:t>
            </a:r>
            <a:r>
              <a:rPr lang="en-US" sz="1400" b="1" i="0" u="none" strike="noStrike" baseline="0" dirty="0">
                <a:solidFill>
                  <a:srgbClr val="000000"/>
                </a:solidFill>
                <a:latin typeface="Segoe UI Semibold" panose="020B0702040204020203" pitchFamily="34" charset="0"/>
              </a:rPr>
              <a:t> for the months in year 2015. </a:t>
            </a:r>
            <a:endParaRPr lang="es-CO" sz="1400" b="0" i="0" u="none" strike="noStrike" baseline="0" dirty="0">
              <a:solidFill>
                <a:srgbClr val="000000"/>
              </a:solidFill>
              <a:latin typeface="Segoe UI Semibold" panose="020B0702040204020203" pitchFamily="34" charset="0"/>
            </a:endParaRPr>
          </a:p>
          <a:p>
            <a:r>
              <a:rPr lang="en-US" sz="1400" b="1" i="0" u="none" strike="noStrike" baseline="0" dirty="0">
                <a:solidFill>
                  <a:srgbClr val="000000"/>
                </a:solidFill>
                <a:latin typeface="Segoe UI Semibold" panose="020B0702040204020203" pitchFamily="34" charset="0"/>
              </a:rPr>
              <a:t>Rank the count of landing outcomes (such as Failure (drone ship) or Success (ground pad)) between the date 2010-06-04 and 2017-03-20, in descending order. </a:t>
            </a:r>
            <a:endParaRPr lang="en-US" sz="1400" dirty="0">
              <a:solidFill>
                <a:srgbClr val="000000"/>
              </a:solidFill>
              <a:latin typeface="Arial" panose="020B0604020202020204" pitchFamily="34" charset="0"/>
              <a:cs typeface="Arial" panose="020B0604020202020204" pitchFamily="34" charset="0"/>
            </a:endParaRPr>
          </a:p>
        </p:txBody>
      </p:sp>
      <p:sp>
        <p:nvSpPr>
          <p:cNvPr id="7" name="Content Placeholder 4">
            <a:extLst>
              <a:ext uri="{FF2B5EF4-FFF2-40B4-BE49-F238E27FC236}">
                <a16:creationId xmlns:a16="http://schemas.microsoft.com/office/drawing/2014/main" id="{CDB910C1-BA77-7C0D-9FDB-8E6214DFD582}"/>
              </a:ext>
            </a:extLst>
          </p:cNvPr>
          <p:cNvSpPr txBox="1">
            <a:spLocks/>
          </p:cNvSpPr>
          <p:nvPr/>
        </p:nvSpPr>
        <p:spPr>
          <a:xfrm>
            <a:off x="924448" y="1462971"/>
            <a:ext cx="10440238" cy="4763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CO" b="1" dirty="0" err="1">
                <a:solidFill>
                  <a:srgbClr val="000000"/>
                </a:solidFill>
                <a:latin typeface="Arial" panose="020B0604020202020204" pitchFamily="34" charset="0"/>
                <a:cs typeface="Arial" panose="020B0604020202020204" pitchFamily="34" charset="0"/>
              </a:rPr>
              <a:t>Querys</a:t>
            </a:r>
            <a:r>
              <a:rPr lang="en-US" sz="1800" b="1" dirty="0">
                <a:solidFill>
                  <a:srgbClr val="000000"/>
                </a:solidFill>
                <a:latin typeface="Segoe UI Semibold" panose="020B0702040204020203" pitchFamily="34" charset="0"/>
              </a:rPr>
              <a:t> </a:t>
            </a:r>
            <a:endParaRPr lang="en-US" sz="1800" dirty="0">
              <a:solidFill>
                <a:srgbClr val="000000"/>
              </a:solidFill>
              <a:latin typeface="Segoe UI Semibold" panose="020B0702040204020203" pitchFamily="34" charset="0"/>
            </a:endParaRPr>
          </a:p>
          <a:p>
            <a:pPr marL="0" indent="0">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marL="0" indent="0">
              <a:lnSpc>
                <a:spcPct val="100000"/>
              </a:lnSpc>
              <a:spcBef>
                <a:spcPts val="1400"/>
              </a:spcBef>
              <a:buNone/>
            </a:pPr>
            <a:r>
              <a:rPr lang="en-US" sz="2900" dirty="0">
                <a:solidFill>
                  <a:schemeClr val="accent3">
                    <a:lumMod val="25000"/>
                  </a:schemeClr>
                </a:solidFill>
                <a:latin typeface="Arial" panose="020B0604020202020204" pitchFamily="34" charset="0"/>
                <a:cs typeface="Arial" panose="020B0604020202020204" pitchFamily="34" charset="0"/>
              </a:rPr>
              <a:t>Map objects such as markers, circles, lines, etc. you created and added to a folium map:</a:t>
            </a:r>
          </a:p>
          <a:p>
            <a:pPr>
              <a:buFont typeface="Wingdings" panose="05000000000000000000" pitchFamily="2" charset="2"/>
              <a:buChar char="§"/>
            </a:pPr>
            <a:r>
              <a:rPr lang="es-CO" sz="2300" i="0" u="none" strike="noStrike" baseline="0" dirty="0" err="1">
                <a:solidFill>
                  <a:srgbClr val="000000"/>
                </a:solidFill>
                <a:latin typeface="Arial" panose="020B0604020202020204" pitchFamily="34" charset="0"/>
                <a:cs typeface="Arial" panose="020B0604020202020204" pitchFamily="34" charset="0"/>
              </a:rPr>
              <a:t>Markers</a:t>
            </a:r>
            <a:r>
              <a:rPr lang="es-CO" sz="2300" i="0" u="none" strike="noStrike" baseline="0" dirty="0">
                <a:solidFill>
                  <a:srgbClr val="000000"/>
                </a:solidFill>
                <a:latin typeface="Arial" panose="020B0604020202020204" pitchFamily="34" charset="0"/>
                <a:cs typeface="Arial" panose="020B0604020202020204" pitchFamily="34" charset="0"/>
              </a:rPr>
              <a:t> </a:t>
            </a:r>
            <a:r>
              <a:rPr lang="es-CO" sz="2300" dirty="0" err="1">
                <a:solidFill>
                  <a:srgbClr val="000000"/>
                </a:solidFill>
                <a:latin typeface="Arial" panose="020B0604020202020204" pitchFamily="34" charset="0"/>
                <a:cs typeface="Arial" panose="020B0604020202020204" pitchFamily="34" charset="0"/>
              </a:rPr>
              <a:t>i</a:t>
            </a:r>
            <a:r>
              <a:rPr lang="es-CO" sz="2300" i="0" u="none" strike="noStrike" baseline="0" dirty="0" err="1">
                <a:solidFill>
                  <a:srgbClr val="000000"/>
                </a:solidFill>
                <a:latin typeface="Arial" panose="020B0604020202020204" pitchFamily="34" charset="0"/>
                <a:cs typeface="Arial" panose="020B0604020202020204" pitchFamily="34" charset="0"/>
              </a:rPr>
              <a:t>ndicating</a:t>
            </a:r>
            <a:r>
              <a:rPr lang="es-CO" sz="2300" i="0" u="none" strike="noStrike" baseline="0" dirty="0">
                <a:solidFill>
                  <a:srgbClr val="000000"/>
                </a:solidFill>
                <a:latin typeface="Arial" panose="020B0604020202020204" pitchFamily="34" charset="0"/>
                <a:cs typeface="Arial" panose="020B0604020202020204" pitchFamily="34" charset="0"/>
              </a:rPr>
              <a:t> </a:t>
            </a:r>
            <a:r>
              <a:rPr lang="es-CO" sz="2300" i="0" u="none" strike="noStrike" baseline="0" dirty="0" err="1">
                <a:solidFill>
                  <a:srgbClr val="000000"/>
                </a:solidFill>
                <a:latin typeface="Arial" panose="020B0604020202020204" pitchFamily="34" charset="0"/>
                <a:cs typeface="Arial" panose="020B0604020202020204" pitchFamily="34" charset="0"/>
              </a:rPr>
              <a:t>Launch</a:t>
            </a:r>
            <a:r>
              <a:rPr lang="es-CO" sz="2300" i="0" u="none" strike="noStrike" baseline="0" dirty="0">
                <a:solidFill>
                  <a:srgbClr val="000000"/>
                </a:solidFill>
                <a:latin typeface="Arial" panose="020B0604020202020204" pitchFamily="34" charset="0"/>
                <a:cs typeface="Arial" panose="020B0604020202020204" pitchFamily="34" charset="0"/>
              </a:rPr>
              <a:t> Sites</a:t>
            </a:r>
          </a:p>
          <a:p>
            <a:pPr lvl="1"/>
            <a:r>
              <a:rPr lang="en-US" sz="2000" dirty="0">
                <a:solidFill>
                  <a:srgbClr val="000000"/>
                </a:solidFill>
                <a:latin typeface="Arial" panose="020B0604020202020204" pitchFamily="34" charset="0"/>
                <a:cs typeface="Arial" panose="020B0604020202020204" pitchFamily="34" charset="0"/>
              </a:rPr>
              <a:t>Color</a:t>
            </a:r>
            <a:r>
              <a:rPr lang="en-US" sz="2000" i="0" u="none" strike="noStrike" baseline="0" dirty="0">
                <a:solidFill>
                  <a:srgbClr val="000000"/>
                </a:solidFill>
                <a:latin typeface="Arial" panose="020B0604020202020204" pitchFamily="34" charset="0"/>
                <a:cs typeface="Arial" panose="020B0604020202020204" pitchFamily="34" charset="0"/>
              </a:rPr>
              <a:t> </a:t>
            </a:r>
            <a:r>
              <a:rPr lang="en-US" sz="2000" i="0" u="none" strike="noStrike" baseline="0" dirty="0">
                <a:solidFill>
                  <a:srgbClr val="4471C4"/>
                </a:solidFill>
                <a:latin typeface="Arial" panose="020B0604020202020204" pitchFamily="34" charset="0"/>
                <a:cs typeface="Arial" panose="020B0604020202020204" pitchFamily="34" charset="0"/>
              </a:rPr>
              <a:t>blue </a:t>
            </a:r>
            <a:r>
              <a:rPr lang="en-US" sz="2000" i="0" u="none" strike="noStrike" baseline="0" dirty="0">
                <a:solidFill>
                  <a:srgbClr val="000000"/>
                </a:solidFill>
                <a:latin typeface="Arial" panose="020B0604020202020204" pitchFamily="34" charset="0"/>
                <a:cs typeface="Arial" panose="020B0604020202020204" pitchFamily="34" charset="0"/>
              </a:rPr>
              <a:t>circle at NASA Johnson Space Center coordinate with a popup label showing its name using its </a:t>
            </a:r>
            <a:r>
              <a:rPr lang="en-US" sz="2000" i="0" u="none" strike="noStrike" baseline="0" dirty="0" err="1">
                <a:solidFill>
                  <a:srgbClr val="000000"/>
                </a:solidFill>
                <a:latin typeface="Arial" panose="020B0604020202020204" pitchFamily="34" charset="0"/>
                <a:cs typeface="Arial" panose="020B0604020202020204" pitchFamily="34" charset="0"/>
              </a:rPr>
              <a:t>lat</a:t>
            </a:r>
            <a:r>
              <a:rPr lang="en-US" sz="2000" i="0" u="none" strike="noStrike" baseline="0" dirty="0">
                <a:solidFill>
                  <a:srgbClr val="000000"/>
                </a:solidFill>
                <a:latin typeface="Arial" panose="020B0604020202020204" pitchFamily="34" charset="0"/>
                <a:cs typeface="Arial" panose="020B0604020202020204" pitchFamily="34" charset="0"/>
              </a:rPr>
              <a:t> and long coordinates</a:t>
            </a:r>
          </a:p>
          <a:p>
            <a:pPr lvl="1"/>
            <a:r>
              <a:rPr lang="en-US" sz="2000" i="0" u="none" strike="noStrike" baseline="0" dirty="0">
                <a:solidFill>
                  <a:srgbClr val="000000"/>
                </a:solidFill>
                <a:latin typeface="Arial" panose="020B0604020202020204" pitchFamily="34" charset="0"/>
                <a:cs typeface="Arial" panose="020B0604020202020204" pitchFamily="34" charset="0"/>
              </a:rPr>
              <a:t>Color </a:t>
            </a:r>
            <a:r>
              <a:rPr lang="en-US" sz="2000" i="0" u="none" strike="noStrike" baseline="0" dirty="0">
                <a:solidFill>
                  <a:srgbClr val="FF0000"/>
                </a:solidFill>
                <a:latin typeface="Arial" panose="020B0604020202020204" pitchFamily="34" charset="0"/>
                <a:cs typeface="Arial" panose="020B0604020202020204" pitchFamily="34" charset="0"/>
              </a:rPr>
              <a:t>red </a:t>
            </a:r>
            <a:r>
              <a:rPr lang="en-US" sz="2000" i="0" u="none" strike="noStrike" baseline="0" dirty="0">
                <a:solidFill>
                  <a:srgbClr val="000000"/>
                </a:solidFill>
                <a:latin typeface="Arial" panose="020B0604020202020204" pitchFamily="34" charset="0"/>
                <a:cs typeface="Arial" panose="020B0604020202020204" pitchFamily="34" charset="0"/>
              </a:rPr>
              <a:t>circles at all launch sites coordinates with a popup label showing its name using its name using its </a:t>
            </a:r>
            <a:r>
              <a:rPr lang="en-US" sz="2000" i="0" u="none" strike="noStrike" baseline="0" dirty="0" err="1">
                <a:solidFill>
                  <a:srgbClr val="000000"/>
                </a:solidFill>
                <a:latin typeface="Arial" panose="020B0604020202020204" pitchFamily="34" charset="0"/>
                <a:cs typeface="Arial" panose="020B0604020202020204" pitchFamily="34" charset="0"/>
              </a:rPr>
              <a:t>lat</a:t>
            </a:r>
            <a:r>
              <a:rPr lang="en-US" sz="2000" i="0" u="none" strike="noStrike" baseline="0" dirty="0">
                <a:solidFill>
                  <a:srgbClr val="000000"/>
                </a:solidFill>
                <a:latin typeface="Arial" panose="020B0604020202020204" pitchFamily="34" charset="0"/>
                <a:cs typeface="Arial" panose="020B0604020202020204" pitchFamily="34" charset="0"/>
              </a:rPr>
              <a:t> and long coordinates</a:t>
            </a:r>
          </a:p>
          <a:p>
            <a:r>
              <a:rPr lang="es-CO" sz="2300" i="0" u="none" strike="noStrike" baseline="0" dirty="0" err="1">
                <a:solidFill>
                  <a:srgbClr val="000000"/>
                </a:solidFill>
                <a:latin typeface="Arial" panose="020B0604020202020204" pitchFamily="34" charset="0"/>
                <a:cs typeface="Arial" panose="020B0604020202020204" pitchFamily="34" charset="0"/>
              </a:rPr>
              <a:t>Map</a:t>
            </a:r>
            <a:r>
              <a:rPr lang="es-CO" sz="2300" i="0" u="none" strike="noStrike" baseline="0" dirty="0">
                <a:solidFill>
                  <a:srgbClr val="000000"/>
                </a:solidFill>
                <a:latin typeface="Arial" panose="020B0604020202020204" pitchFamily="34" charset="0"/>
                <a:cs typeface="Arial" panose="020B0604020202020204" pitchFamily="34" charset="0"/>
              </a:rPr>
              <a:t> </a:t>
            </a:r>
            <a:r>
              <a:rPr lang="es-CO" sz="2300" i="0" u="none" strike="noStrike" baseline="0" dirty="0" err="1">
                <a:solidFill>
                  <a:srgbClr val="000000"/>
                </a:solidFill>
                <a:latin typeface="Arial" panose="020B0604020202020204" pitchFamily="34" charset="0"/>
                <a:cs typeface="Arial" panose="020B0604020202020204" pitchFamily="34" charset="0"/>
              </a:rPr>
              <a:t>with</a:t>
            </a:r>
            <a:r>
              <a:rPr lang="es-CO" sz="2300" i="0" u="none" strike="noStrike" baseline="0" dirty="0">
                <a:solidFill>
                  <a:srgbClr val="000000"/>
                </a:solidFill>
                <a:latin typeface="Arial" panose="020B0604020202020204" pitchFamily="34" charset="0"/>
                <a:cs typeface="Arial" panose="020B0604020202020204" pitchFamily="34" charset="0"/>
              </a:rPr>
              <a:t> </a:t>
            </a:r>
            <a:r>
              <a:rPr lang="es-CO" sz="2300" i="0" u="none" strike="noStrike" baseline="0" dirty="0" err="1">
                <a:solidFill>
                  <a:srgbClr val="000000"/>
                </a:solidFill>
                <a:latin typeface="Arial" panose="020B0604020202020204" pitchFamily="34" charset="0"/>
                <a:cs typeface="Arial" panose="020B0604020202020204" pitchFamily="34" charset="0"/>
              </a:rPr>
              <a:t>Folium</a:t>
            </a:r>
            <a:endParaRPr lang="es-CO" sz="2300" i="0" u="none" strike="noStrike" baseline="0" dirty="0">
              <a:solidFill>
                <a:srgbClr val="000000"/>
              </a:solidFill>
              <a:latin typeface="Arial" panose="020B0604020202020204" pitchFamily="34" charset="0"/>
              <a:cs typeface="Arial" panose="020B0604020202020204" pitchFamily="34" charset="0"/>
            </a:endParaRPr>
          </a:p>
          <a:p>
            <a:pPr lvl="1"/>
            <a:r>
              <a:rPr lang="en-US" sz="2000" i="0" u="none" strike="noStrike" baseline="0" dirty="0">
                <a:solidFill>
                  <a:srgbClr val="000000"/>
                </a:solidFill>
                <a:latin typeface="Arial" panose="020B0604020202020204" pitchFamily="34" charset="0"/>
                <a:cs typeface="Arial" panose="020B0604020202020204" pitchFamily="34" charset="0"/>
              </a:rPr>
              <a:t>Color Markers of Launch Outcomes: successful(</a:t>
            </a:r>
            <a:r>
              <a:rPr lang="en-US" sz="2000" i="0" u="none" strike="noStrike" baseline="0" dirty="0">
                <a:solidFill>
                  <a:srgbClr val="00AF50"/>
                </a:solidFill>
                <a:latin typeface="Arial" panose="020B0604020202020204" pitchFamily="34" charset="0"/>
                <a:cs typeface="Arial" panose="020B0604020202020204" pitchFamily="34" charset="0"/>
              </a:rPr>
              <a:t>green</a:t>
            </a:r>
            <a:r>
              <a:rPr lang="en-US" sz="2000" i="0" u="none" strike="noStrike" baseline="0" dirty="0">
                <a:solidFill>
                  <a:srgbClr val="000000"/>
                </a:solidFill>
                <a:latin typeface="Arial" panose="020B0604020202020204" pitchFamily="34" charset="0"/>
                <a:cs typeface="Arial" panose="020B0604020202020204" pitchFamily="34" charset="0"/>
              </a:rPr>
              <a:t>) and unsuccessful(</a:t>
            </a:r>
            <a:r>
              <a:rPr lang="en-US" sz="2000" i="0" u="none" strike="noStrike" baseline="0" dirty="0">
                <a:solidFill>
                  <a:srgbClr val="FF0000"/>
                </a:solidFill>
                <a:latin typeface="Arial" panose="020B0604020202020204" pitchFamily="34" charset="0"/>
                <a:cs typeface="Arial" panose="020B0604020202020204" pitchFamily="34" charset="0"/>
              </a:rPr>
              <a:t>red</a:t>
            </a:r>
            <a:r>
              <a:rPr lang="en-US" sz="2000" i="0" u="none" strike="noStrike" baseline="0" dirty="0">
                <a:solidFill>
                  <a:srgbClr val="000000"/>
                </a:solidFill>
                <a:latin typeface="Arial" panose="020B0604020202020204" pitchFamily="34" charset="0"/>
                <a:cs typeface="Arial" panose="020B0604020202020204" pitchFamily="34" charset="0"/>
              </a:rPr>
              <a:t>) launch show which launch sites have high success rates</a:t>
            </a:r>
            <a:endParaRPr lang="es-CO" sz="1800" i="0" u="none" strike="noStrike" baseline="0" dirty="0">
              <a:solidFill>
                <a:srgbClr val="000000"/>
              </a:solidFill>
              <a:latin typeface="Arial" panose="020B0604020202020204" pitchFamily="34" charset="0"/>
              <a:cs typeface="Arial" panose="020B0604020202020204" pitchFamily="34" charset="0"/>
            </a:endParaRPr>
          </a:p>
          <a:p>
            <a:r>
              <a:rPr lang="en-US" sz="2300" i="0" u="none" strike="noStrike" baseline="0" dirty="0">
                <a:solidFill>
                  <a:srgbClr val="000000"/>
                </a:solidFill>
                <a:latin typeface="Arial" panose="020B0604020202020204" pitchFamily="34" charset="0"/>
                <a:cs typeface="Arial" panose="020B0604020202020204" pitchFamily="34" charset="0"/>
              </a:rPr>
              <a:t>Distances Between a Launch Site to Proximities</a:t>
            </a:r>
          </a:p>
          <a:p>
            <a:pPr lvl="1"/>
            <a:r>
              <a:rPr lang="en-US" sz="2000" i="0" u="none" strike="noStrike" baseline="0" dirty="0">
                <a:solidFill>
                  <a:srgbClr val="000000"/>
                </a:solidFill>
                <a:latin typeface="Arial" panose="020B0604020202020204" pitchFamily="34" charset="0"/>
                <a:cs typeface="Arial" panose="020B0604020202020204" pitchFamily="34" charset="0"/>
              </a:rPr>
              <a:t>Color lines show distance from launch site CCAFS SLC-40 and its proximity to the nearest coastline, railway, highway, and city</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900" dirty="0">
                <a:solidFill>
                  <a:schemeClr val="accent3">
                    <a:lumMod val="25000"/>
                  </a:schemeClr>
                </a:solidFill>
                <a:latin typeface="Arial" panose="020B0604020202020204" pitchFamily="34" charset="0"/>
                <a:cs typeface="Arial" panose="020B0604020202020204" pitchFamily="34" charset="0"/>
              </a:rPr>
              <a:t>The GitHub URL of interactive map with Folium map </a:t>
            </a:r>
            <a:r>
              <a:rPr lang="en-US" sz="19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https://github.com/Juanchogaleano/SpaceX/blob/main/06-SpaceX-Launch_site_location.ipynb</a:t>
            </a:r>
            <a:endParaRPr lang="en-US" sz="19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430790"/>
            <a:ext cx="10515600"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Interactive Map with Folium</a:t>
            </a:r>
            <a:endParaRPr lang="en-US" sz="370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dirty="0">
                <a:solidFill>
                  <a:schemeClr val="accent3">
                    <a:lumMod val="25000"/>
                  </a:schemeClr>
                </a:solidFill>
                <a:latin typeface="Arial" panose="020B0604020202020204" pitchFamily="34" charset="0"/>
                <a:cs typeface="Arial" panose="020B0604020202020204" pitchFamily="34" charset="0"/>
              </a:rPr>
              <a:t>Plots/graphs and interactions added to dashboard app</a:t>
            </a:r>
          </a:p>
          <a:p>
            <a:pPr marL="0" indent="0" algn="ctr">
              <a:lnSpc>
                <a:spcPct val="100000"/>
              </a:lnSpc>
              <a:spcBef>
                <a:spcPts val="1400"/>
              </a:spcBef>
              <a:buNone/>
            </a:pPr>
            <a:endParaRPr lang="en-US" sz="1200" dirty="0">
              <a:solidFill>
                <a:schemeClr val="accent3">
                  <a:lumMod val="25000"/>
                </a:schemeClr>
              </a:solidFill>
              <a:latin typeface="Arial" panose="020B0604020202020204" pitchFamily="34" charset="0"/>
              <a:cs typeface="Arial" panose="020B0604020202020204" pitchFamily="34" charset="0"/>
            </a:endParaRPr>
          </a:p>
          <a:p>
            <a:r>
              <a:rPr lang="en-US" sz="2000" b="1" i="0" u="none" strike="noStrike" baseline="0" dirty="0">
                <a:solidFill>
                  <a:srgbClr val="000000"/>
                </a:solidFill>
                <a:latin typeface="Arial" panose="020B0604020202020204" pitchFamily="34" charset="0"/>
                <a:cs typeface="Arial" panose="020B0604020202020204" pitchFamily="34" charset="0"/>
              </a:rPr>
              <a:t>Dropdown list with Launch Sites: </a:t>
            </a:r>
            <a:r>
              <a:rPr lang="en-US" sz="2000" dirty="0">
                <a:solidFill>
                  <a:srgbClr val="000000"/>
                </a:solidFill>
                <a:latin typeface="Arial" panose="020B0604020202020204" pitchFamily="34" charset="0"/>
                <a:cs typeface="Arial" panose="020B0604020202020204" pitchFamily="34" charset="0"/>
              </a:rPr>
              <a:t>A</a:t>
            </a:r>
            <a:r>
              <a:rPr lang="en-US" sz="2000" i="0" u="none" strike="noStrike" baseline="0" dirty="0">
                <a:solidFill>
                  <a:srgbClr val="000000"/>
                </a:solidFill>
                <a:latin typeface="Arial" panose="020B0604020202020204" pitchFamily="34" charset="0"/>
                <a:cs typeface="Arial" panose="020B0604020202020204" pitchFamily="34" charset="0"/>
              </a:rPr>
              <a:t>l</a:t>
            </a:r>
            <a:r>
              <a:rPr lang="en-US" sz="2000" b="0" i="0" u="none" strike="noStrike" baseline="0" dirty="0">
                <a:solidFill>
                  <a:srgbClr val="000000"/>
                </a:solidFill>
                <a:latin typeface="Arial" panose="020B0604020202020204" pitchFamily="34" charset="0"/>
                <a:cs typeface="Arial" panose="020B0604020202020204" pitchFamily="34" charset="0"/>
              </a:rPr>
              <a:t>low to user select all or </a:t>
            </a:r>
            <a:r>
              <a:rPr lang="en-US" sz="2000" dirty="0">
                <a:solidFill>
                  <a:srgbClr val="000000"/>
                </a:solidFill>
                <a:latin typeface="Arial" panose="020B0604020202020204" pitchFamily="34" charset="0"/>
                <a:cs typeface="Arial" panose="020B0604020202020204" pitchFamily="34" charset="0"/>
              </a:rPr>
              <a:t>someone </a:t>
            </a:r>
            <a:r>
              <a:rPr lang="en-US" sz="2000" b="0" i="0" u="none" strike="noStrike" baseline="0" dirty="0">
                <a:solidFill>
                  <a:srgbClr val="000000"/>
                </a:solidFill>
                <a:latin typeface="Arial" panose="020B0604020202020204" pitchFamily="34" charset="0"/>
                <a:cs typeface="Arial" panose="020B0604020202020204" pitchFamily="34" charset="0"/>
              </a:rPr>
              <a:t>launch sites</a:t>
            </a:r>
          </a:p>
          <a:p>
            <a:r>
              <a:rPr lang="en-US" sz="2000" b="1" i="0" u="none" strike="noStrike" baseline="0" dirty="0">
                <a:solidFill>
                  <a:srgbClr val="000000"/>
                </a:solidFill>
                <a:latin typeface="Arial" panose="020B0604020202020204" pitchFamily="34" charset="0"/>
                <a:cs typeface="Arial" panose="020B0604020202020204" pitchFamily="34" charset="0"/>
              </a:rPr>
              <a:t>Pie-chart: </a:t>
            </a:r>
            <a:r>
              <a:rPr lang="en-US" sz="2000" i="0" u="none" strike="noStrike" baseline="0" dirty="0">
                <a:solidFill>
                  <a:srgbClr val="000000"/>
                </a:solidFill>
                <a:latin typeface="Arial" panose="020B0604020202020204" pitchFamily="34" charset="0"/>
                <a:cs typeface="Arial" panose="020B0604020202020204" pitchFamily="34" charset="0"/>
              </a:rPr>
              <a:t>Show to user total successful launches by site </a:t>
            </a:r>
            <a:r>
              <a:rPr lang="en-US" sz="2000" b="0" i="0" u="none" strike="noStrike" baseline="0" dirty="0">
                <a:solidFill>
                  <a:srgbClr val="000000"/>
                </a:solidFill>
                <a:latin typeface="Arial" panose="020B0604020202020204" pitchFamily="34" charset="0"/>
                <a:cs typeface="Arial" panose="020B0604020202020204" pitchFamily="34" charset="0"/>
              </a:rPr>
              <a:t>as a percent of the total or by each site and class(0,1)</a:t>
            </a:r>
          </a:p>
          <a:p>
            <a:r>
              <a:rPr lang="en-US" sz="2000" b="1" i="0" u="none" strike="noStrike" baseline="0" dirty="0">
                <a:solidFill>
                  <a:srgbClr val="000000"/>
                </a:solidFill>
                <a:latin typeface="Arial" panose="020B0604020202020204" pitchFamily="34" charset="0"/>
                <a:cs typeface="Arial" panose="020B0604020202020204" pitchFamily="34" charset="0"/>
              </a:rPr>
              <a:t>Slider: </a:t>
            </a:r>
            <a:r>
              <a:rPr lang="en-US" sz="2000" b="0" i="0" u="none" strike="noStrike" baseline="0" dirty="0">
                <a:solidFill>
                  <a:srgbClr val="000000"/>
                </a:solidFill>
                <a:latin typeface="Arial" panose="020B0604020202020204" pitchFamily="34" charset="0"/>
                <a:cs typeface="Arial" panose="020B0604020202020204" pitchFamily="34" charset="0"/>
              </a:rPr>
              <a:t>Allow to user select payload mass range</a:t>
            </a:r>
          </a:p>
          <a:p>
            <a:r>
              <a:rPr lang="en-US" sz="2000" b="1" i="0" u="none" strike="noStrike" baseline="0" dirty="0">
                <a:solidFill>
                  <a:srgbClr val="000000"/>
                </a:solidFill>
                <a:latin typeface="Arial" panose="020B0604020202020204" pitchFamily="34" charset="0"/>
                <a:cs typeface="Arial" panose="020B0604020202020204" pitchFamily="34" charset="0"/>
              </a:rPr>
              <a:t>Scatter Chart: </a:t>
            </a:r>
            <a:r>
              <a:rPr lang="en-US" sz="2000" i="0" u="none" strike="noStrike" baseline="0" dirty="0">
                <a:solidFill>
                  <a:srgbClr val="000000"/>
                </a:solidFill>
                <a:latin typeface="Arial" panose="020B0604020202020204" pitchFamily="34" charset="0"/>
                <a:cs typeface="Arial" panose="020B0604020202020204" pitchFamily="34" charset="0"/>
              </a:rPr>
              <a:t>Show to user </a:t>
            </a:r>
            <a:r>
              <a:rPr lang="en-US" sz="2000" b="0" i="0" u="none" strike="noStrike" baseline="0" dirty="0">
                <a:solidFill>
                  <a:srgbClr val="000000"/>
                </a:solidFill>
                <a:latin typeface="Arial" panose="020B0604020202020204" pitchFamily="34" charset="0"/>
                <a:cs typeface="Arial" panose="020B0604020202020204" pitchFamily="34" charset="0"/>
              </a:rPr>
              <a:t>correlation between p</a:t>
            </a:r>
            <a:r>
              <a:rPr lang="en-US" sz="2000" i="0" u="none" strike="noStrike" baseline="0" dirty="0">
                <a:solidFill>
                  <a:srgbClr val="000000"/>
                </a:solidFill>
                <a:latin typeface="Arial" panose="020B0604020202020204" pitchFamily="34" charset="0"/>
                <a:cs typeface="Arial" panose="020B0604020202020204" pitchFamily="34" charset="0"/>
              </a:rPr>
              <a:t>ayload mass and success </a:t>
            </a:r>
            <a:r>
              <a:rPr lang="en-US" sz="2000" dirty="0">
                <a:solidFill>
                  <a:srgbClr val="000000"/>
                </a:solidFill>
                <a:latin typeface="Arial" panose="020B0604020202020204" pitchFamily="34" charset="0"/>
                <a:cs typeface="Arial" panose="020B0604020202020204" pitchFamily="34" charset="0"/>
              </a:rPr>
              <a:t>r</a:t>
            </a:r>
            <a:r>
              <a:rPr lang="en-US" sz="2000" i="0" u="none" strike="noStrike" baseline="0" dirty="0">
                <a:solidFill>
                  <a:srgbClr val="000000"/>
                </a:solidFill>
                <a:latin typeface="Arial" panose="020B0604020202020204" pitchFamily="34" charset="0"/>
                <a:cs typeface="Arial" panose="020B0604020202020204" pitchFamily="34" charset="0"/>
              </a:rPr>
              <a:t>ate by booster version.</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The GitHub URL of </a:t>
            </a:r>
            <a:r>
              <a:rPr lang="en-US" sz="2000" dirty="0" err="1">
                <a:solidFill>
                  <a:schemeClr val="accent3">
                    <a:lumMod val="25000"/>
                  </a:schemeClr>
                </a:solidFill>
                <a:latin typeface="Arial" panose="020B0604020202020204" pitchFamily="34" charset="0"/>
                <a:cs typeface="Arial" panose="020B0604020202020204" pitchFamily="34" charset="0"/>
              </a:rPr>
              <a:t>Plotly</a:t>
            </a:r>
            <a:r>
              <a:rPr lang="en-US" sz="2000" dirty="0">
                <a:solidFill>
                  <a:schemeClr val="accent3">
                    <a:lumMod val="25000"/>
                  </a:schemeClr>
                </a:solidFill>
                <a:latin typeface="Arial" panose="020B0604020202020204" pitchFamily="34" charset="0"/>
                <a:cs typeface="Arial" panose="020B0604020202020204" pitchFamily="34" charset="0"/>
              </a:rPr>
              <a:t> Dash lab </a:t>
            </a:r>
            <a:r>
              <a:rPr lang="en-US" sz="20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https://github.com/Juanchogaleano/SpaceX/blob/main/07-SpaceX-dash_app.py</a:t>
            </a:r>
            <a:endParaRPr lang="en-US" sz="20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marL="0" indent="0">
              <a:lnSpc>
                <a:spcPct val="100000"/>
              </a:lnSpc>
              <a:spcBef>
                <a:spcPts val="1400"/>
              </a:spcBef>
              <a:buNone/>
            </a:pPr>
            <a:r>
              <a:rPr lang="en-US" dirty="0">
                <a:solidFill>
                  <a:schemeClr val="accent3">
                    <a:lumMod val="25000"/>
                  </a:schemeClr>
                </a:solidFill>
                <a:latin typeface="Arial" panose="020B0604020202020204" pitchFamily="34" charset="0"/>
                <a:cs typeface="Arial" panose="020B0604020202020204" pitchFamily="34" charset="0"/>
              </a:rPr>
              <a:t>Built, evaluate, improve and identify the best performing classification model with the next steps:</a:t>
            </a:r>
          </a:p>
          <a:p>
            <a:r>
              <a:rPr lang="en-US" sz="1800" b="0" i="0" u="none" strike="noStrike" baseline="0" dirty="0">
                <a:solidFill>
                  <a:srgbClr val="000000"/>
                </a:solidFill>
                <a:latin typeface="Arial" panose="020B0604020202020204" pitchFamily="34" charset="0"/>
                <a:cs typeface="Arial" panose="020B0604020202020204" pitchFamily="34" charset="0"/>
              </a:rPr>
              <a:t>Create a NumPy array from the column Class in data, by applying the method </a:t>
            </a:r>
            <a:r>
              <a:rPr lang="en-US" sz="1800" b="0" i="0" u="none" strike="noStrike" baseline="0" dirty="0" err="1">
                <a:solidFill>
                  <a:srgbClr val="000000"/>
                </a:solidFill>
                <a:latin typeface="Arial" panose="020B0604020202020204" pitchFamily="34" charset="0"/>
                <a:cs typeface="Arial" panose="020B0604020202020204" pitchFamily="34" charset="0"/>
              </a:rPr>
              <a:t>to_numpy</a:t>
            </a:r>
            <a:r>
              <a:rPr lang="en-US" sz="1800" b="0" i="0" u="none" strike="noStrike" baseline="0" dirty="0">
                <a:solidFill>
                  <a:srgbClr val="000000"/>
                </a:solidFill>
                <a:latin typeface="Arial" panose="020B0604020202020204" pitchFamily="34" charset="0"/>
                <a:cs typeface="Arial" panose="020B0604020202020204" pitchFamily="34" charset="0"/>
              </a:rPr>
              <a:t>() </a:t>
            </a:r>
          </a:p>
          <a:p>
            <a:r>
              <a:rPr lang="en-US" sz="1800" b="0" i="0" u="none" strike="noStrike" baseline="0" dirty="0">
                <a:solidFill>
                  <a:srgbClr val="000000"/>
                </a:solidFill>
                <a:latin typeface="Arial" panose="020B0604020202020204" pitchFamily="34" charset="0"/>
                <a:cs typeface="Arial" panose="020B0604020202020204" pitchFamily="34" charset="0"/>
              </a:rPr>
              <a:t>Standardize the data using the transform</a:t>
            </a:r>
          </a:p>
          <a:p>
            <a:r>
              <a:rPr lang="en-US" sz="2200" b="0" i="0" dirty="0">
                <a:effectLst/>
                <a:latin typeface="system-ui"/>
              </a:rPr>
              <a:t>Use the function </a:t>
            </a:r>
            <a:r>
              <a:rPr lang="en-US" sz="2200" b="0" i="0" dirty="0" err="1">
                <a:effectLst/>
                <a:latin typeface="system-ui"/>
              </a:rPr>
              <a:t>train_test_split</a:t>
            </a:r>
            <a:r>
              <a:rPr lang="en-US" sz="2200" b="0" i="0" dirty="0">
                <a:effectLst/>
                <a:latin typeface="system-ui"/>
              </a:rPr>
              <a:t> to split the data X and Y into training and test data with the parameter </a:t>
            </a:r>
            <a:r>
              <a:rPr lang="en-US" sz="2200" b="0" i="0" dirty="0" err="1">
                <a:effectLst/>
                <a:latin typeface="system-ui"/>
              </a:rPr>
              <a:t>test_size</a:t>
            </a:r>
            <a:r>
              <a:rPr lang="en-US" sz="2200" b="0" i="0" dirty="0">
                <a:effectLst/>
                <a:latin typeface="system-ui"/>
              </a:rPr>
              <a:t> to 0.2 </a:t>
            </a:r>
          </a:p>
          <a:p>
            <a:r>
              <a:rPr lang="en-US" sz="1800" i="0" u="none" strike="noStrike" baseline="0" dirty="0">
                <a:solidFill>
                  <a:srgbClr val="000000"/>
                </a:solidFill>
                <a:latin typeface="Arial" panose="020B0604020202020204" pitchFamily="34" charset="0"/>
                <a:cs typeface="Arial" panose="020B0604020202020204" pitchFamily="34" charset="0"/>
              </a:rPr>
              <a:t>Create object for logistic regression, support vector machine(SVC), decision tree, k nearest neighbors(KNN) with </a:t>
            </a:r>
            <a:r>
              <a:rPr lang="en-US" sz="1800" i="0" u="none" strike="noStrike" baseline="0" dirty="0" err="1">
                <a:solidFill>
                  <a:srgbClr val="000000"/>
                </a:solidFill>
                <a:latin typeface="Arial" panose="020B0604020202020204" pitchFamily="34" charset="0"/>
                <a:cs typeface="Arial" panose="020B0604020202020204" pitchFamily="34" charset="0"/>
              </a:rPr>
              <a:t>GridSearchCV</a:t>
            </a:r>
            <a:r>
              <a:rPr lang="en-US" sz="1800" i="0" u="none" strike="noStrike" baseline="0" dirty="0">
                <a:solidFill>
                  <a:srgbClr val="000000"/>
                </a:solidFill>
                <a:latin typeface="Arial" panose="020B0604020202020204" pitchFamily="34" charset="0"/>
                <a:cs typeface="Arial" panose="020B0604020202020204" pitchFamily="34" charset="0"/>
              </a:rPr>
              <a:t> and then Fit the object to find the best parameters from the dictionary parameters.</a:t>
            </a:r>
          </a:p>
          <a:p>
            <a:r>
              <a:rPr lang="en-US" sz="1800" b="0" i="0" u="none" strike="noStrike" baseline="0" dirty="0">
                <a:solidFill>
                  <a:srgbClr val="000000"/>
                </a:solidFill>
                <a:latin typeface="Arial" panose="020B0604020202020204" pitchFamily="34" charset="0"/>
                <a:cs typeface="Arial" panose="020B0604020202020204" pitchFamily="34" charset="0"/>
              </a:rPr>
              <a:t>Calculate the accuracy on the test data using the method score for all models</a:t>
            </a:r>
            <a:endParaRPr lang="es-CO" sz="1800" b="0" i="0" u="none" strike="noStrike" baseline="0" dirty="0">
              <a:solidFill>
                <a:srgbClr val="000000"/>
              </a:solidFill>
              <a:latin typeface="Arial" panose="020B0604020202020204" pitchFamily="34" charset="0"/>
              <a:cs typeface="Arial" panose="020B0604020202020204" pitchFamily="34" charset="0"/>
            </a:endParaRPr>
          </a:p>
          <a:p>
            <a:r>
              <a:rPr lang="en-US" sz="1800" i="0" u="none" strike="noStrike" baseline="0" dirty="0">
                <a:solidFill>
                  <a:srgbClr val="000000"/>
                </a:solidFill>
                <a:latin typeface="Arial" panose="020B0604020202020204" pitchFamily="34" charset="0"/>
                <a:cs typeface="Arial" panose="020B0604020202020204" pitchFamily="34" charset="0"/>
              </a:rPr>
              <a:t>Plot</a:t>
            </a:r>
            <a:r>
              <a:rPr lang="en-US" sz="1800" b="1" i="0" u="none" strike="noStrike" baseline="0" dirty="0">
                <a:solidFill>
                  <a:srgbClr val="000000"/>
                </a:solidFill>
                <a:latin typeface="Arial" panose="020B0604020202020204" pitchFamily="34" charset="0"/>
                <a:cs typeface="Arial" panose="020B0604020202020204" pitchFamily="34" charset="0"/>
              </a:rPr>
              <a:t> </a:t>
            </a:r>
            <a:r>
              <a:rPr lang="en-US" sz="1800" b="0" i="0" u="none" strike="noStrike" baseline="0" dirty="0">
                <a:solidFill>
                  <a:srgbClr val="000000"/>
                </a:solidFill>
                <a:latin typeface="Arial" panose="020B0604020202020204" pitchFamily="34" charset="0"/>
                <a:cs typeface="Arial" panose="020B0604020202020204" pitchFamily="34" charset="0"/>
              </a:rPr>
              <a:t>the confusion matrix for all models</a:t>
            </a:r>
          </a:p>
          <a:p>
            <a:r>
              <a:rPr lang="en-US" sz="1800" i="0" u="none" strike="noStrike" baseline="0" dirty="0">
                <a:solidFill>
                  <a:srgbClr val="000000"/>
                </a:solidFill>
                <a:latin typeface="Arial" panose="020B0604020202020204" pitchFamily="34" charset="0"/>
                <a:cs typeface="Arial" panose="020B0604020202020204" pitchFamily="34" charset="0"/>
              </a:rPr>
              <a:t>Find </a:t>
            </a:r>
            <a:r>
              <a:rPr lang="en-US" sz="1800" b="0" i="0" u="none" strike="noStrike" baseline="0" dirty="0">
                <a:solidFill>
                  <a:srgbClr val="000000"/>
                </a:solidFill>
                <a:latin typeface="Arial" panose="020B0604020202020204" pitchFamily="34" charset="0"/>
                <a:cs typeface="Arial" panose="020B0604020202020204" pitchFamily="34" charset="0"/>
              </a:rPr>
              <a:t>the best model using </a:t>
            </a:r>
            <a:r>
              <a:rPr lang="en-US" sz="1800" b="0" i="0" u="none" strike="noStrike" baseline="0" dirty="0" err="1">
                <a:solidFill>
                  <a:srgbClr val="000000"/>
                </a:solidFill>
                <a:latin typeface="Arial" panose="020B0604020202020204" pitchFamily="34" charset="0"/>
                <a:cs typeface="Arial" panose="020B0604020202020204" pitchFamily="34" charset="0"/>
              </a:rPr>
              <a:t>Jaccard_Score</a:t>
            </a:r>
            <a:r>
              <a:rPr lang="en-US" sz="1800" b="0" i="0" u="none" strike="noStrike" baseline="0" dirty="0">
                <a:solidFill>
                  <a:srgbClr val="000000"/>
                </a:solidFill>
                <a:latin typeface="Arial" panose="020B0604020202020204" pitchFamily="34" charset="0"/>
                <a:cs typeface="Arial" panose="020B0604020202020204" pitchFamily="34" charset="0"/>
              </a:rPr>
              <a:t>, F1_Score and Accuracy</a:t>
            </a:r>
          </a:p>
          <a:p>
            <a:pPr marL="0" indent="0">
              <a:buNone/>
            </a:pPr>
            <a:endParaRPr lang="en-US" sz="1800" b="0" i="0" u="none" strike="noStrike" baseline="0" dirty="0">
              <a:solidFill>
                <a:srgbClr val="000000"/>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Add the GitHub URL of your completed predictive analysis lab </a:t>
            </a:r>
            <a:r>
              <a:rPr lang="en-US" sz="22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https://github.com/Juanchogaleano/SpaceX/blob/main/08-SpaceX-Machine%20Learning%20Prediction.ipynb</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r>
              <a:rPr lang="en-US" sz="1400" b="0" i="0" u="none" strike="noStrike" baseline="0" dirty="0">
                <a:solidFill>
                  <a:srgbClr val="000000"/>
                </a:solidFill>
                <a:latin typeface="Avenir Next LT Pro" panose="020B0504020202020204" pitchFamily="34" charset="0"/>
              </a:rPr>
              <a:t>Launch success has improved over time</a:t>
            </a:r>
          </a:p>
          <a:p>
            <a:pPr lvl="1"/>
            <a:r>
              <a:rPr lang="en-US" sz="1400" b="0" i="0" u="none" strike="noStrike" baseline="0" dirty="0">
                <a:solidFill>
                  <a:srgbClr val="000000"/>
                </a:solidFill>
                <a:latin typeface="Avenir Next LT Pro" panose="020B0504020202020204" pitchFamily="34" charset="0"/>
              </a:rPr>
              <a:t>Orbits ES-L1, GEO, HEO and SSO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400" b="0" i="0" u="none" strike="noStrike" baseline="0" dirty="0">
                <a:solidFill>
                  <a:srgbClr val="000000"/>
                </a:solidFill>
                <a:latin typeface="Avenir Next LT Pro" panose="020B0504020202020204" pitchFamily="34" charset="0"/>
              </a:rPr>
              <a:t>Decision Tree model is the best predictive model for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852540" cy="3811588"/>
          </a:xfrm>
          <a:prstGeom prst="rect">
            <a:avLst/>
          </a:prstGeom>
        </p:spPr>
        <p:txBody>
          <a:bodyPr>
            <a:normAutofit fontScale="92500" lnSpcReduction="20000"/>
          </a:bodyPr>
          <a:lstStyle/>
          <a:p>
            <a:pPr>
              <a:lnSpc>
                <a:spcPct val="100000"/>
              </a:lnSpc>
              <a:spcBef>
                <a:spcPts val="1400"/>
              </a:spcBef>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The new launches have a higher success rate</a:t>
            </a:r>
          </a:p>
          <a:p>
            <a:pPr>
              <a:lnSpc>
                <a:spcPct val="100000"/>
              </a:lnSpc>
              <a:spcBef>
                <a:spcPts val="1400"/>
              </a:spcBef>
              <a:buFont typeface="Wingdings" panose="05000000000000000000" pitchFamily="2" charset="2"/>
              <a:buChar char="Ø"/>
            </a:pPr>
            <a:r>
              <a:rPr lang="en-US" sz="2000" dirty="0">
                <a:solidFill>
                  <a:srgbClr val="000000"/>
                </a:solidFill>
                <a:latin typeface="Arial" panose="020B0604020202020204" pitchFamily="34" charset="0"/>
                <a:cs typeface="Arial" panose="020B0604020202020204" pitchFamily="34" charset="0"/>
              </a:rPr>
              <a:t>Launch site from </a:t>
            </a:r>
            <a:r>
              <a:rPr lang="en-US" sz="2000" b="0" i="0" u="none" strike="noStrike" baseline="0" dirty="0">
                <a:solidFill>
                  <a:srgbClr val="000000"/>
                </a:solidFill>
                <a:latin typeface="Arial" panose="020B0604020202020204" pitchFamily="34" charset="0"/>
                <a:cs typeface="Arial" panose="020B0604020202020204" pitchFamily="34" charset="0"/>
              </a:rPr>
              <a:t>VAFB SLC 4E and KSC LC 39A have higher success rates</a:t>
            </a:r>
          </a:p>
          <a:p>
            <a:pPr>
              <a:lnSpc>
                <a:spcPct val="100000"/>
              </a:lnSpc>
              <a:spcBef>
                <a:spcPts val="1400"/>
              </a:spcBef>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The launches for the VAFB SLC 4E site above 50 number of flights have been 100% successful, for the KSC LC 39A site and for the CCAFS SLC site above 40 number of flights</a:t>
            </a:r>
          </a:p>
          <a:p>
            <a:pPr marL="0" indent="0">
              <a:buNone/>
            </a:pPr>
            <a:endParaRPr lang="en-US" sz="2000" i="0" u="none" strike="noStrike" baseline="0" dirty="0">
              <a:solidFill>
                <a:srgbClr val="000000"/>
              </a:solidFill>
              <a:latin typeface="Arial" panose="020B0604020202020204" pitchFamily="34" charset="0"/>
              <a:cs typeface="Arial" panose="020B0604020202020204" pitchFamily="34" charset="0"/>
            </a:endParaRPr>
          </a:p>
          <a:p>
            <a:pPr marL="0" indent="0">
              <a:buNone/>
            </a:pPr>
            <a:r>
              <a:rPr lang="en-US" sz="2000" dirty="0">
                <a:solidFill>
                  <a:srgbClr val="000000"/>
                </a:solidFill>
                <a:latin typeface="Arial" panose="020B0604020202020204" pitchFamily="34" charset="0"/>
                <a:cs typeface="Arial" panose="020B0604020202020204" pitchFamily="34" charset="0"/>
              </a:rPr>
              <a:t>S</a:t>
            </a:r>
            <a:r>
              <a:rPr lang="en-US" sz="2000" i="0" u="none" strike="noStrike" baseline="0" dirty="0">
                <a:solidFill>
                  <a:srgbClr val="000000"/>
                </a:solidFill>
                <a:latin typeface="Arial" panose="020B0604020202020204" pitchFamily="34" charset="0"/>
                <a:cs typeface="Arial" panose="020B0604020202020204" pitchFamily="34" charset="0"/>
              </a:rPr>
              <a:t>uccess rate </a:t>
            </a:r>
            <a:r>
              <a:rPr lang="en-US" sz="2000" b="0" i="0" u="none" strike="noStrike" baseline="0" dirty="0">
                <a:solidFill>
                  <a:srgbClr val="000000"/>
                </a:solidFill>
                <a:latin typeface="Arial" panose="020B0604020202020204" pitchFamily="34" charset="0"/>
                <a:cs typeface="Arial" panose="020B0604020202020204" pitchFamily="34" charset="0"/>
              </a:rPr>
              <a:t>(</a:t>
            </a:r>
            <a:r>
              <a:rPr lang="en-US" sz="2000" b="1" i="0" u="none" strike="noStrike" baseline="0" dirty="0">
                <a:solidFill>
                  <a:srgbClr val="4471C4"/>
                </a:solidFill>
                <a:latin typeface="Arial" panose="020B0604020202020204" pitchFamily="34" charset="0"/>
                <a:cs typeface="Arial" panose="020B0604020202020204" pitchFamily="34" charset="0"/>
              </a:rPr>
              <a:t>blue = fail</a:t>
            </a:r>
            <a:r>
              <a:rPr lang="en-US" sz="2000" b="0" i="0" u="none" strike="noStrike" baseline="0" dirty="0">
                <a:solidFill>
                  <a:srgbClr val="000000"/>
                </a:solidFill>
                <a:latin typeface="Arial" panose="020B0604020202020204" pitchFamily="34" charset="0"/>
                <a:cs typeface="Arial" panose="020B0604020202020204" pitchFamily="34" charset="0"/>
              </a:rPr>
              <a:t>)</a:t>
            </a:r>
          </a:p>
          <a:p>
            <a:pPr marL="0" indent="0">
              <a:buNone/>
            </a:pPr>
            <a:r>
              <a:rPr lang="en-US" sz="2000" dirty="0">
                <a:solidFill>
                  <a:srgbClr val="000000"/>
                </a:solidFill>
                <a:latin typeface="Arial" panose="020B0604020202020204" pitchFamily="34" charset="0"/>
                <a:cs typeface="Arial" panose="020B0604020202020204" pitchFamily="34" charset="0"/>
              </a:rPr>
              <a:t>S</a:t>
            </a:r>
            <a:r>
              <a:rPr lang="en-US" sz="2000" i="0" u="none" strike="noStrike" baseline="0" dirty="0">
                <a:solidFill>
                  <a:srgbClr val="000000"/>
                </a:solidFill>
                <a:latin typeface="Arial" panose="020B0604020202020204" pitchFamily="34" charset="0"/>
                <a:cs typeface="Arial" panose="020B0604020202020204" pitchFamily="34" charset="0"/>
              </a:rPr>
              <a:t>uccess rate </a:t>
            </a:r>
            <a:r>
              <a:rPr lang="en-US" sz="2000" b="0" i="0" u="none" strike="noStrike" baseline="0" dirty="0">
                <a:solidFill>
                  <a:srgbClr val="000000"/>
                </a:solidFill>
                <a:latin typeface="Arial" panose="020B0604020202020204" pitchFamily="34" charset="0"/>
                <a:cs typeface="Arial" panose="020B0604020202020204" pitchFamily="34" charset="0"/>
              </a:rPr>
              <a:t>(</a:t>
            </a:r>
            <a:r>
              <a:rPr lang="en-US" sz="2000" b="1" i="0" u="none" strike="noStrike" baseline="0" dirty="0">
                <a:solidFill>
                  <a:srgbClr val="EC7C30"/>
                </a:solidFill>
                <a:latin typeface="Arial" panose="020B0604020202020204" pitchFamily="34" charset="0"/>
                <a:cs typeface="Arial" panose="020B0604020202020204" pitchFamily="34" charset="0"/>
              </a:rPr>
              <a:t>orange = success</a:t>
            </a:r>
            <a:r>
              <a:rPr lang="en-US" sz="2000" b="0" i="0" u="none" strike="noStrike" baseline="0" dirty="0">
                <a:solidFill>
                  <a:srgbClr val="000000"/>
                </a:solidFill>
                <a:latin typeface="Arial" panose="020B0604020202020204" pitchFamily="34" charset="0"/>
                <a:cs typeface="Arial" panose="020B0604020202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a:extLst>
              <a:ext uri="{FF2B5EF4-FFF2-40B4-BE49-F238E27FC236}">
                <a16:creationId xmlns:a16="http://schemas.microsoft.com/office/drawing/2014/main" id="{11284E4B-08E2-6DF7-A1F9-098C6F3696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7683"/>
            <a:ext cx="5258190" cy="3268669"/>
          </a:xfrm>
          <a:prstGeom prst="rect">
            <a:avLst/>
          </a:prstGeom>
          <a:noFill/>
          <a:ln>
            <a:no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475229" cy="3507078"/>
          </a:xfrm>
          <a:prstGeom prst="rect">
            <a:avLst/>
          </a:prstGeom>
        </p:spPr>
        <p:txBody>
          <a:bodyPr>
            <a:normAutofit/>
          </a:bodyPr>
          <a:lstStyle/>
          <a:p>
            <a:pPr>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Most </a:t>
            </a:r>
            <a:r>
              <a:rPr lang="en-US" sz="2000" b="0" i="0" u="none" strike="noStrike" baseline="0" dirty="0" err="1">
                <a:solidFill>
                  <a:srgbClr val="000000"/>
                </a:solidFill>
                <a:latin typeface="Arial" panose="020B0604020202020204" pitchFamily="34" charset="0"/>
                <a:cs typeface="Arial" panose="020B0604020202020204" pitchFamily="34" charset="0"/>
              </a:rPr>
              <a:t>lauches</a:t>
            </a:r>
            <a:r>
              <a:rPr lang="en-US" sz="2000" b="0" i="0" u="none" strike="noStrike" baseline="0" dirty="0">
                <a:solidFill>
                  <a:srgbClr val="000000"/>
                </a:solidFill>
                <a:latin typeface="Arial" panose="020B0604020202020204" pitchFamily="34" charset="0"/>
                <a:cs typeface="Arial" panose="020B0604020202020204" pitchFamily="34" charset="0"/>
              </a:rPr>
              <a:t> with payload greater than 8000 kg were successful</a:t>
            </a:r>
          </a:p>
          <a:p>
            <a:pPr>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Normally, higher success rate is observed at higher payload mass (kg), around 16000 kg</a:t>
            </a:r>
          </a:p>
          <a:p>
            <a:pPr>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Most launches from VAFB SKC 4E are successful, but none have been launched above 10,000 kg.</a:t>
            </a:r>
          </a:p>
          <a:p>
            <a:pPr>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There are not many launches with a payload greater than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7B40FF9E-E26F-0900-64A7-ED6DEA1463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1546" y="2069757"/>
            <a:ext cx="5269929" cy="3275966"/>
          </a:xfrm>
          <a:prstGeom prst="rect">
            <a:avLst/>
          </a:prstGeom>
          <a:noFill/>
          <a:ln>
            <a:no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s-CO" sz="1800" b="0" i="0" u="none" strike="noStrike" baseline="0" dirty="0">
              <a:solidFill>
                <a:srgbClr val="000000"/>
              </a:solidFill>
              <a:latin typeface="Avenir Next LT Pro" panose="020B0504020202020204" pitchFamily="34" charset="0"/>
            </a:endParaRPr>
          </a:p>
          <a:p>
            <a:pPr>
              <a:buFont typeface="Wingdings" panose="05000000000000000000" pitchFamily="2" charset="2"/>
              <a:buChar char="Ø"/>
            </a:pPr>
            <a:r>
              <a:rPr lang="en-US" sz="2000" i="0" u="none" strike="noStrike" baseline="0" dirty="0">
                <a:latin typeface="Arial" panose="020B0604020202020204" pitchFamily="34" charset="0"/>
                <a:cs typeface="Arial" panose="020B0604020202020204" pitchFamily="34" charset="0"/>
              </a:rPr>
              <a:t>The orbit type ES-L1, GEO, HEO and SSO was </a:t>
            </a:r>
            <a:r>
              <a:rPr lang="en-US" sz="2000" i="0" u="none" strike="noStrike" baseline="0" dirty="0">
                <a:solidFill>
                  <a:schemeClr val="accent6"/>
                </a:solidFill>
                <a:latin typeface="Arial" panose="020B0604020202020204" pitchFamily="34" charset="0"/>
                <a:cs typeface="Arial" panose="020B0604020202020204" pitchFamily="34" charset="0"/>
              </a:rPr>
              <a:t>100% Success Rate </a:t>
            </a:r>
          </a:p>
          <a:p>
            <a:pPr>
              <a:buFont typeface="Wingdings" panose="05000000000000000000" pitchFamily="2" charset="2"/>
              <a:buChar char="Ø"/>
            </a:pPr>
            <a:r>
              <a:rPr lang="en-US" sz="2000" i="0" u="none" strike="noStrike" baseline="0" dirty="0">
                <a:latin typeface="Arial" panose="020B0604020202020204" pitchFamily="34" charset="0"/>
                <a:cs typeface="Arial" panose="020B0604020202020204" pitchFamily="34" charset="0"/>
              </a:rPr>
              <a:t>The orbit type </a:t>
            </a:r>
            <a:r>
              <a:rPr lang="es-CO" sz="2000" b="0" i="0" u="none" strike="noStrike" baseline="0" dirty="0">
                <a:solidFill>
                  <a:srgbClr val="000000"/>
                </a:solidFill>
                <a:latin typeface="Arial" panose="020B0604020202020204" pitchFamily="34" charset="0"/>
                <a:cs typeface="Arial" panose="020B0604020202020204" pitchFamily="34" charset="0"/>
              </a:rPr>
              <a:t>SO</a:t>
            </a:r>
            <a:r>
              <a:rPr lang="en-US" sz="2000" i="0" u="none" strike="noStrike" baseline="0" dirty="0">
                <a:latin typeface="Arial" panose="020B0604020202020204" pitchFamily="34" charset="0"/>
                <a:cs typeface="Arial" panose="020B0604020202020204" pitchFamily="34" charset="0"/>
              </a:rPr>
              <a:t> was </a:t>
            </a:r>
            <a:r>
              <a:rPr lang="en-US" sz="2000" i="0" u="none" strike="noStrike" baseline="0" dirty="0">
                <a:solidFill>
                  <a:srgbClr val="FF0000"/>
                </a:solidFill>
                <a:latin typeface="Arial" panose="020B0604020202020204" pitchFamily="34" charset="0"/>
                <a:cs typeface="Arial" panose="020B0604020202020204" pitchFamily="34" charset="0"/>
              </a:rPr>
              <a:t>0% Success Rate </a:t>
            </a:r>
          </a:p>
          <a:p>
            <a:pPr>
              <a:buFont typeface="Wingdings" panose="05000000000000000000" pitchFamily="2" charset="2"/>
              <a:buChar char="Ø"/>
            </a:pPr>
            <a:r>
              <a:rPr lang="en-US" sz="2000" i="0" u="none" strike="noStrike" baseline="0" dirty="0">
                <a:latin typeface="Arial" panose="020B0604020202020204" pitchFamily="34" charset="0"/>
                <a:cs typeface="Arial" panose="020B0604020202020204" pitchFamily="34" charset="0"/>
              </a:rPr>
              <a:t>The other types of orbits (</a:t>
            </a:r>
            <a:r>
              <a:rPr lang="es-CO" sz="2000" b="0" i="0" u="none" strike="noStrike" baseline="0" dirty="0">
                <a:solidFill>
                  <a:srgbClr val="000000"/>
                </a:solidFill>
                <a:latin typeface="Arial" panose="020B0604020202020204" pitchFamily="34" charset="0"/>
                <a:cs typeface="Arial" panose="020B0604020202020204" pitchFamily="34" charset="0"/>
              </a:rPr>
              <a:t>GTO, ISS, LEO, MEO, PO</a:t>
            </a:r>
            <a:r>
              <a:rPr lang="en-US" sz="2000" i="0" u="none" strike="noStrike" baseline="0" dirty="0">
                <a:latin typeface="Arial" panose="020B0604020202020204" pitchFamily="34" charset="0"/>
                <a:cs typeface="Arial" panose="020B0604020202020204" pitchFamily="34" charset="0"/>
              </a:rPr>
              <a:t>) was between 50%-80%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1416B6F6-C209-0BE5-FC6B-A21F67FEEA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5053" y="2163899"/>
            <a:ext cx="4652674" cy="3523467"/>
          </a:xfrm>
          <a:prstGeom prst="rect">
            <a:avLst/>
          </a:prstGeom>
          <a:noFill/>
          <a:ln>
            <a:no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446789"/>
          </a:xfrm>
          <a:prstGeom prst="rect">
            <a:avLst/>
          </a:prstGeom>
        </p:spPr>
        <p:txBody>
          <a:bodyPr>
            <a:normAutofit/>
          </a:bodyPr>
          <a:lstStyle/>
          <a:p>
            <a:pPr>
              <a:buFont typeface="Wingdings" panose="05000000000000000000" pitchFamily="2" charset="2"/>
              <a:buChar char="Ø"/>
            </a:pPr>
            <a:r>
              <a:rPr lang="en-US" sz="2000" dirty="0">
                <a:solidFill>
                  <a:srgbClr val="000000"/>
                </a:solidFill>
                <a:latin typeface="Arial" panose="020B0604020202020204" pitchFamily="34" charset="0"/>
                <a:cs typeface="Arial" panose="020B0604020202020204" pitchFamily="34" charset="0"/>
              </a:rPr>
              <a:t>Generally, the greater the number of launches, the greater the success rate of the launches in any of the types of orbit, except GTO orbit.</a:t>
            </a:r>
          </a:p>
          <a:p>
            <a:pPr>
              <a:buFont typeface="Wingdings" panose="05000000000000000000" pitchFamily="2" charset="2"/>
              <a:buChar char="Ø"/>
            </a:pPr>
            <a:r>
              <a:rPr lang="en-US" sz="2000" b="0" i="0" u="none" strike="noStrike" baseline="0" dirty="0">
                <a:solidFill>
                  <a:srgbClr val="000000"/>
                </a:solidFill>
                <a:latin typeface="Arial" panose="020B0604020202020204" pitchFamily="34" charset="0"/>
                <a:cs typeface="Arial" panose="020B0604020202020204" pitchFamily="34" charset="0"/>
              </a:rPr>
              <a:t>Some orbits have had 100% success rates for any number of flights such as SSO, HEO y GEO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a:extLst>
              <a:ext uri="{FF2B5EF4-FFF2-40B4-BE49-F238E27FC236}">
                <a16:creationId xmlns:a16="http://schemas.microsoft.com/office/drawing/2014/main" id="{CEDED864-293C-926B-B55E-382CA2899E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6775" y="2069756"/>
            <a:ext cx="5278074" cy="3306112"/>
          </a:xfrm>
          <a:prstGeom prst="rect">
            <a:avLst/>
          </a:prstGeom>
          <a:noFill/>
          <a:ln>
            <a:no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4404890"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With heavy payloads, the successful landing rate is higher for PO, LEO and ISS orbits</a:t>
            </a:r>
          </a:p>
          <a:p>
            <a:pPr marL="0" indent="0">
              <a:lnSpc>
                <a:spcPct val="100000"/>
              </a:lnSpc>
              <a:spcBef>
                <a:spcPts val="1400"/>
              </a:spcBef>
              <a:buNone/>
            </a:pPr>
            <a:endParaRPr lang="en-US" sz="20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The GTO orbit has not had a stable trend. Their results are dissimilar for any payloads mass</a:t>
            </a:r>
            <a:r>
              <a:rPr lang="en-US" sz="16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B778F41C-D240-C28F-7192-048D8882DC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90541"/>
            <a:ext cx="5269742" cy="3265713"/>
          </a:xfrm>
          <a:prstGeom prst="rect">
            <a:avLst/>
          </a:prstGeom>
          <a:noFill/>
          <a:ln>
            <a:noFill/>
          </a:ln>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665484"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Since 2013, the success rate has been significantly increasing; However, the success rate decreased in 2018 and 2020</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Since 2016 the success rate is above 50%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B62FD9E8-7BEF-F0F2-B780-18F7B7D513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6004" y="2069757"/>
            <a:ext cx="4817536" cy="3695170"/>
          </a:xfrm>
          <a:prstGeom prst="rect">
            <a:avLst/>
          </a:prstGeom>
          <a:noFill/>
          <a:ln>
            <a:no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normAutofit/>
          </a:bodyPr>
          <a:lstStyle/>
          <a:p>
            <a:pPr>
              <a:lnSpc>
                <a:spcPct val="100000"/>
              </a:lnSpc>
              <a:spcBef>
                <a:spcPts val="1400"/>
              </a:spcBef>
            </a:pPr>
            <a:r>
              <a:rPr lang="en-US" sz="2400" i="0" u="none" strike="noStrike" baseline="0" dirty="0">
                <a:solidFill>
                  <a:srgbClr val="000000"/>
                </a:solidFill>
                <a:latin typeface="Arial" panose="020B0604020202020204" pitchFamily="34" charset="0"/>
                <a:cs typeface="Arial" panose="020B0604020202020204" pitchFamily="34" charset="0"/>
              </a:rPr>
              <a:t>The names of the unique launch sites in the space mission are:</a:t>
            </a:r>
          </a:p>
          <a:p>
            <a:pPr lvl="1"/>
            <a:r>
              <a:rPr lang="es-CO" sz="1800" b="0" i="0" u="none" strike="noStrike" baseline="0" dirty="0">
                <a:solidFill>
                  <a:srgbClr val="000000"/>
                </a:solidFill>
                <a:latin typeface="Segoe UI" panose="020B0502040204020203" pitchFamily="34" charset="0"/>
              </a:rPr>
              <a:t>CCAFS LC-40 	</a:t>
            </a:r>
          </a:p>
          <a:p>
            <a:pPr lvl="1"/>
            <a:r>
              <a:rPr lang="es-CO" sz="1800" b="0" i="0" u="none" strike="noStrike" baseline="0" dirty="0">
                <a:solidFill>
                  <a:srgbClr val="000000"/>
                </a:solidFill>
                <a:latin typeface="Segoe UI" panose="020B0502040204020203" pitchFamily="34" charset="0"/>
              </a:rPr>
              <a:t>VAFB SLC-4E 	</a:t>
            </a:r>
          </a:p>
          <a:p>
            <a:pPr lvl="1"/>
            <a:r>
              <a:rPr lang="es-CO" sz="1800" b="0" i="0" u="none" strike="noStrike" baseline="0" dirty="0">
                <a:solidFill>
                  <a:srgbClr val="000000"/>
                </a:solidFill>
                <a:latin typeface="Segoe UI" panose="020B0502040204020203" pitchFamily="34" charset="0"/>
              </a:rPr>
              <a:t>KSC LC-39A 	</a:t>
            </a:r>
          </a:p>
          <a:p>
            <a:pPr lvl="1"/>
            <a:r>
              <a:rPr lang="es-CO" sz="1800" b="0" i="0" u="none" strike="noStrike" baseline="0" dirty="0">
                <a:solidFill>
                  <a:srgbClr val="000000"/>
                </a:solidFill>
                <a:latin typeface="Segoe UI" panose="020B0502040204020203" pitchFamily="34" charset="0"/>
              </a:rPr>
              <a:t>CCAFS SLC-40</a:t>
            </a:r>
          </a:p>
          <a:p>
            <a:pPr lvl="1"/>
            <a:endParaRPr lang="en-US" sz="1800" b="1" dirty="0">
              <a:solidFill>
                <a:srgbClr val="000000"/>
              </a:solidFill>
              <a:latin typeface="Segoe UI Semibold" panose="020B0702040204020203" pitchFamily="34" charset="0"/>
            </a:endParaRPr>
          </a:p>
          <a:p>
            <a:r>
              <a:rPr lang="en-US" sz="2000" b="0" i="0" u="none" strike="noStrike" baseline="0" dirty="0">
                <a:solidFill>
                  <a:srgbClr val="292929"/>
                </a:solidFill>
                <a:latin typeface="Arial Unicode MS"/>
              </a:rPr>
              <a:t>I used SELECT DISTINCT statement to obtain the unique launch sites using the ‘LAUNCH_SITE’ column of the SPACEXTBL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CuadroTexto 7">
            <a:extLst>
              <a:ext uri="{FF2B5EF4-FFF2-40B4-BE49-F238E27FC236}">
                <a16:creationId xmlns:a16="http://schemas.microsoft.com/office/drawing/2014/main" id="{F2FC4FB6-3748-D8E7-2C81-91374B96D1E7}"/>
              </a:ext>
            </a:extLst>
          </p:cNvPr>
          <p:cNvSpPr txBox="1"/>
          <p:nvPr/>
        </p:nvSpPr>
        <p:spPr>
          <a:xfrm>
            <a:off x="6531429" y="1825625"/>
            <a:ext cx="4754182" cy="3847207"/>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1 </a:t>
            </a:r>
            <a:endParaRPr lang="es-CO" sz="2400" b="0" i="0" u="none" strike="noStrike" baseline="0" dirty="0">
              <a:solidFill>
                <a:srgbClr val="000000"/>
              </a:solidFill>
              <a:latin typeface="Segoe UI Semibold" panose="020B0702040204020203" pitchFamily="34" charset="0"/>
            </a:endParaRPr>
          </a:p>
          <a:p>
            <a:r>
              <a:rPr lang="en-US" sz="2000" b="1" i="0" u="none" strike="noStrike" baseline="0" dirty="0">
                <a:solidFill>
                  <a:srgbClr val="000000"/>
                </a:solidFill>
                <a:latin typeface="Segoe UI Semibold" panose="020B0702040204020203" pitchFamily="34" charset="0"/>
              </a:rPr>
              <a:t>Display the names of the unique launch sites in the space mission </a:t>
            </a:r>
            <a:endParaRPr lang="en-US" sz="2000" b="0" i="0" u="none" strike="noStrike" baseline="0" dirty="0">
              <a:solidFill>
                <a:srgbClr val="000000"/>
              </a:solidFill>
              <a:latin typeface="Segoe UI Semibold" panose="020B0702040204020203" pitchFamily="34" charset="0"/>
            </a:endParaRPr>
          </a:p>
          <a:p>
            <a:endParaRPr lang="es-CO" sz="2000" b="0" i="0" u="none" strike="noStrike" baseline="0" dirty="0">
              <a:solidFill>
                <a:srgbClr val="000000"/>
              </a:solidFill>
              <a:latin typeface="Segoe UI Semibold" panose="020B0702040204020203" pitchFamily="34" charset="0"/>
            </a:endParaRPr>
          </a:p>
          <a:p>
            <a:r>
              <a:rPr lang="en-US" b="1" i="0" u="none" strike="noStrike" baseline="0" dirty="0">
                <a:latin typeface="Consolas" panose="020B0609020204030204" pitchFamily="49" charset="0"/>
              </a:rPr>
              <a:t>%</a:t>
            </a:r>
            <a:r>
              <a:rPr lang="en-US" b="1" i="0" u="none" strike="noStrike" baseline="0" dirty="0" err="1">
                <a:latin typeface="Consolas" panose="020B0609020204030204" pitchFamily="49" charset="0"/>
              </a:rPr>
              <a:t>sql</a:t>
            </a:r>
            <a:r>
              <a:rPr lang="en-US" b="1" i="0" u="none" strike="noStrike" baseline="0" dirty="0">
                <a:latin typeface="Consolas" panose="020B0609020204030204" pitchFamily="49" charset="0"/>
              </a:rPr>
              <a:t> </a:t>
            </a:r>
            <a:r>
              <a:rPr lang="en-US" b="0" i="0" u="none" strike="noStrike" baseline="0" dirty="0">
                <a:latin typeface="Consolas" panose="020B0609020204030204" pitchFamily="49" charset="0"/>
              </a:rPr>
              <a:t>SELECT DISTINCT LAUNCH_SITE FROM SPACEXTBL; </a:t>
            </a:r>
          </a:p>
          <a:p>
            <a:endParaRPr lang="es-CO" sz="1600" b="0" i="0" u="none" strike="noStrike" baseline="0" dirty="0">
              <a:latin typeface="Arial" panose="020B0604020202020204" pitchFamily="34" charset="0"/>
            </a:endParaRPr>
          </a:p>
          <a:p>
            <a:r>
              <a:rPr lang="en-US" b="0" i="0" u="none" strike="noStrike" baseline="0" dirty="0">
                <a:latin typeface="Consolas" panose="020B0609020204030204" pitchFamily="49" charset="0"/>
              </a:rPr>
              <a:t>* sqlite:///my_data1.db Done. </a:t>
            </a:r>
          </a:p>
          <a:p>
            <a:r>
              <a:rPr lang="es-CO" b="1" i="0" u="none" strike="noStrike" baseline="0" dirty="0" err="1">
                <a:solidFill>
                  <a:srgbClr val="000000"/>
                </a:solidFill>
                <a:latin typeface="Segoe UI" panose="020B0502040204020203" pitchFamily="34" charset="0"/>
              </a:rPr>
              <a:t>Launch_Site</a:t>
            </a:r>
            <a:r>
              <a:rPr lang="es-CO" b="1" i="0" u="none" strike="noStrike" baseline="0" dirty="0">
                <a:solidFill>
                  <a:srgbClr val="000000"/>
                </a:solidFill>
                <a:latin typeface="Segoe UI" panose="020B0502040204020203" pitchFamily="34" charset="0"/>
              </a:rPr>
              <a:t> </a:t>
            </a:r>
            <a:r>
              <a:rPr lang="es-CO" b="0" i="0" u="none" strike="noStrike" baseline="0" dirty="0">
                <a:solidFill>
                  <a:srgbClr val="000000"/>
                </a:solidFill>
                <a:latin typeface="Segoe UI" panose="020B0502040204020203" pitchFamily="34" charset="0"/>
              </a:rPr>
              <a:t>	</a:t>
            </a:r>
          </a:p>
          <a:p>
            <a:r>
              <a:rPr lang="es-CO" b="0" i="0" u="none" strike="noStrike" baseline="0" dirty="0">
                <a:solidFill>
                  <a:srgbClr val="000000"/>
                </a:solidFill>
                <a:latin typeface="Segoe UI" panose="020B0502040204020203" pitchFamily="34" charset="0"/>
              </a:rPr>
              <a:t>CCAFS LC-40 	</a:t>
            </a:r>
          </a:p>
          <a:p>
            <a:r>
              <a:rPr lang="es-CO" b="0" i="0" u="none" strike="noStrike" baseline="0" dirty="0">
                <a:solidFill>
                  <a:srgbClr val="000000"/>
                </a:solidFill>
                <a:latin typeface="Segoe UI" panose="020B0502040204020203" pitchFamily="34" charset="0"/>
              </a:rPr>
              <a:t>VAFB SLC-4E 	</a:t>
            </a:r>
          </a:p>
          <a:p>
            <a:r>
              <a:rPr lang="es-CO" b="0" i="0" u="none" strike="noStrike" baseline="0" dirty="0">
                <a:solidFill>
                  <a:srgbClr val="000000"/>
                </a:solidFill>
                <a:latin typeface="Segoe UI" panose="020B0502040204020203" pitchFamily="34" charset="0"/>
              </a:rPr>
              <a:t>KSC LC-39A 	</a:t>
            </a:r>
          </a:p>
          <a:p>
            <a:r>
              <a:rPr lang="es-CO" b="0" i="0" u="none" strike="noStrike" baseline="0" dirty="0">
                <a:solidFill>
                  <a:srgbClr val="000000"/>
                </a:solidFill>
                <a:latin typeface="Segoe UI" panose="020B0502040204020203" pitchFamily="34" charset="0"/>
              </a:rPr>
              <a:t>CCAFS SLC-40 </a:t>
            </a:r>
            <a:r>
              <a:rPr lang="es-CO" sz="12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50402"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5 records where launch sites begin with `CCA`</a:t>
            </a:r>
          </a:p>
          <a:p>
            <a:pPr algn="l"/>
            <a:endParaRPr lang="es-CO" sz="2400" b="0" i="0" u="none" strike="noStrike" baseline="0" dirty="0">
              <a:solidFill>
                <a:srgbClr val="000000"/>
              </a:solidFill>
              <a:latin typeface="Arial" panose="020B0604020202020204" pitchFamily="34" charset="0"/>
              <a:cs typeface="Arial" panose="020B0604020202020204" pitchFamily="34" charset="0"/>
            </a:endParaRPr>
          </a:p>
          <a:p>
            <a:r>
              <a:rPr lang="en-US" sz="2400" b="0" i="0" u="none" strike="noStrike" baseline="0" dirty="0">
                <a:solidFill>
                  <a:srgbClr val="292929"/>
                </a:solidFill>
                <a:latin typeface="Arial" panose="020B0604020202020204" pitchFamily="34" charset="0"/>
                <a:cs typeface="Arial" panose="020B0604020202020204" pitchFamily="34" charset="0"/>
              </a:rPr>
              <a:t>I used SELECT statement and LIKE command to obtain the launch sites using the LAUNCH_SITE column </a:t>
            </a:r>
            <a:r>
              <a:rPr lang="en-US" sz="2400" b="0" i="0" u="none" strike="noStrike" baseline="0" dirty="0">
                <a:solidFill>
                  <a:srgbClr val="000000"/>
                </a:solidFill>
                <a:latin typeface="Arial" panose="020B0604020202020204" pitchFamily="34" charset="0"/>
                <a:cs typeface="Arial" panose="020B0604020202020204" pitchFamily="34" charset="0"/>
              </a:rPr>
              <a:t>begin with the string CCA%  </a:t>
            </a:r>
            <a:r>
              <a:rPr lang="en-US" sz="2400" b="0" i="0" u="none" strike="noStrike" baseline="0" dirty="0">
                <a:solidFill>
                  <a:srgbClr val="292929"/>
                </a:solidFill>
                <a:latin typeface="Arial" panose="020B0604020202020204" pitchFamily="34" charset="0"/>
                <a:cs typeface="Arial" panose="020B0604020202020204" pitchFamily="34" charset="0"/>
              </a:rPr>
              <a:t>of the SPACEXTBL table</a:t>
            </a:r>
          </a:p>
          <a:p>
            <a:endParaRPr lang="en-US" sz="1800" b="0" i="0" u="none" strike="noStrike" baseline="0" dirty="0">
              <a:solidFill>
                <a:srgbClr val="000000"/>
              </a:solidFill>
              <a:latin typeface="Arial Unicode M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uadroTexto 5">
            <a:extLst>
              <a:ext uri="{FF2B5EF4-FFF2-40B4-BE49-F238E27FC236}">
                <a16:creationId xmlns:a16="http://schemas.microsoft.com/office/drawing/2014/main" id="{28A5E9C9-2014-9F1D-7939-328D665CC71A}"/>
              </a:ext>
            </a:extLst>
          </p:cNvPr>
          <p:cNvSpPr txBox="1"/>
          <p:nvPr/>
        </p:nvSpPr>
        <p:spPr>
          <a:xfrm>
            <a:off x="6491236" y="1825625"/>
            <a:ext cx="4794376" cy="3877985"/>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2 </a:t>
            </a:r>
            <a:endParaRPr lang="es-CO" sz="2400" b="0" i="0" u="none" strike="noStrike" baseline="0" dirty="0">
              <a:solidFill>
                <a:srgbClr val="000000"/>
              </a:solidFill>
              <a:latin typeface="Segoe UI Semibold" panose="020B0702040204020203" pitchFamily="34" charset="0"/>
            </a:endParaRPr>
          </a:p>
          <a:p>
            <a:r>
              <a:rPr lang="en-US" sz="1200" b="1" i="0" u="none" strike="noStrike" baseline="0" dirty="0">
                <a:solidFill>
                  <a:srgbClr val="000000"/>
                </a:solidFill>
                <a:latin typeface="Segoe UI Semibold" panose="020B0702040204020203" pitchFamily="34" charset="0"/>
              </a:rPr>
              <a:t>Display 5 records where launch sites begin with the string 'CCA' </a:t>
            </a:r>
            <a:endParaRPr lang="en-US" sz="1200" b="0" i="0" u="none" strike="noStrike" baseline="0" dirty="0">
              <a:solidFill>
                <a:srgbClr val="000000"/>
              </a:solidFill>
              <a:latin typeface="Segoe UI Semibold" panose="020B0702040204020203" pitchFamily="34" charset="0"/>
            </a:endParaRPr>
          </a:p>
          <a:p>
            <a:endParaRPr lang="es-CO" sz="1200" b="0" i="0" u="none" strike="noStrike" baseline="0" dirty="0">
              <a:solidFill>
                <a:srgbClr val="000000"/>
              </a:solidFill>
              <a:latin typeface="Segoe UI Semibold" panose="020B0702040204020203" pitchFamily="34" charset="0"/>
            </a:endParaRPr>
          </a:p>
          <a:p>
            <a:r>
              <a:rPr lang="en-US" sz="1100" b="1" i="0" u="none" strike="noStrike" baseline="0" dirty="0">
                <a:latin typeface="Consolas" panose="020B0609020204030204" pitchFamily="49" charset="0"/>
              </a:rPr>
              <a:t>%</a:t>
            </a:r>
            <a:r>
              <a:rPr lang="en-US" sz="1100" b="1" i="0" u="none" strike="noStrike" baseline="0" dirty="0" err="1">
                <a:latin typeface="Consolas" panose="020B0609020204030204" pitchFamily="49" charset="0"/>
              </a:rPr>
              <a:t>sql</a:t>
            </a:r>
            <a:r>
              <a:rPr lang="en-US" sz="1100" b="1" i="0" u="none" strike="noStrike" baseline="0" dirty="0">
                <a:latin typeface="Consolas" panose="020B0609020204030204" pitchFamily="49" charset="0"/>
              </a:rPr>
              <a:t> </a:t>
            </a:r>
            <a:r>
              <a:rPr lang="en-US" sz="1100" b="0" i="0" u="none" strike="noStrike" baseline="0" dirty="0">
                <a:latin typeface="Consolas" panose="020B0609020204030204" pitchFamily="49" charset="0"/>
              </a:rPr>
              <a:t>SELECT * \ FROM SPACEXTBL \ WHERE LAUNCH_SITE LIKE 'CCA%' LIMIT 5; </a:t>
            </a:r>
          </a:p>
          <a:p>
            <a:endParaRPr lang="es-CO" sz="1100" b="0" i="0" u="none" strike="noStrike" baseline="0" dirty="0">
              <a:solidFill>
                <a:srgbClr val="0054AA"/>
              </a:solidFill>
              <a:latin typeface="Consolas" panose="020B0609020204030204" pitchFamily="49" charset="0"/>
            </a:endParaRPr>
          </a:p>
          <a:p>
            <a:r>
              <a:rPr lang="en-US" sz="1100" b="0" i="0" u="none" strike="noStrike" baseline="0" dirty="0">
                <a:solidFill>
                  <a:srgbClr val="000000"/>
                </a:solidFill>
                <a:latin typeface="Consolas" panose="020B0609020204030204" pitchFamily="49" charset="0"/>
              </a:rPr>
              <a:t>* sqlite:///my_data1.db Done. </a:t>
            </a:r>
          </a:p>
          <a:p>
            <a:r>
              <a:rPr lang="en-US" sz="1100" b="1" i="0" u="none" strike="noStrike" baseline="0" dirty="0">
                <a:solidFill>
                  <a:srgbClr val="000000"/>
                </a:solidFill>
                <a:latin typeface="Segoe UI" panose="020B0502040204020203" pitchFamily="34" charset="0"/>
              </a:rPr>
              <a:t>Date </a:t>
            </a:r>
            <a:r>
              <a:rPr lang="en-US" sz="1100" b="0" i="0" u="none" strike="noStrike" baseline="0" dirty="0">
                <a:solidFill>
                  <a:srgbClr val="000000"/>
                </a:solidFill>
                <a:latin typeface="Segoe UI" panose="020B0502040204020203" pitchFamily="34" charset="0"/>
              </a:rPr>
              <a:t>	</a:t>
            </a:r>
            <a:r>
              <a:rPr lang="en-US" sz="1100" b="1" i="0" u="none" strike="noStrike" baseline="0" dirty="0">
                <a:solidFill>
                  <a:srgbClr val="000000"/>
                </a:solidFill>
                <a:latin typeface="Segoe UI" panose="020B0502040204020203" pitchFamily="34" charset="0"/>
              </a:rPr>
              <a:t>Time (UTC) </a:t>
            </a:r>
            <a:r>
              <a:rPr lang="en-US" sz="1100" b="0" i="0" u="none" strike="noStrike" baseline="0" dirty="0">
                <a:solidFill>
                  <a:srgbClr val="000000"/>
                </a:solidFill>
                <a:latin typeface="Segoe UI" panose="020B0502040204020203" pitchFamily="34" charset="0"/>
              </a:rPr>
              <a:t>	</a:t>
            </a:r>
            <a:r>
              <a:rPr lang="en-US" sz="1100" b="1" i="0" u="none" strike="noStrike" baseline="0" dirty="0" err="1">
                <a:solidFill>
                  <a:srgbClr val="000000"/>
                </a:solidFill>
                <a:latin typeface="Segoe UI" panose="020B0502040204020203" pitchFamily="34" charset="0"/>
              </a:rPr>
              <a:t>Booster_Version</a:t>
            </a:r>
            <a:r>
              <a:rPr lang="en-US" sz="1100" b="1" i="0" u="none" strike="noStrike" baseline="0" dirty="0">
                <a:solidFill>
                  <a:srgbClr val="000000"/>
                </a:solidFill>
                <a:latin typeface="Segoe UI" panose="020B0502040204020203" pitchFamily="34" charset="0"/>
              </a:rPr>
              <a:t> </a:t>
            </a:r>
            <a:r>
              <a:rPr lang="en-US" sz="1100" b="0" i="0" u="none" strike="noStrike" baseline="0" dirty="0">
                <a:solidFill>
                  <a:srgbClr val="000000"/>
                </a:solidFill>
                <a:latin typeface="Segoe UI" panose="020B0502040204020203" pitchFamily="34" charset="0"/>
              </a:rPr>
              <a:t>	</a:t>
            </a:r>
            <a:r>
              <a:rPr lang="en-US" sz="1100" b="1" i="0" u="none" strike="noStrike" baseline="0" dirty="0" err="1">
                <a:solidFill>
                  <a:srgbClr val="000000"/>
                </a:solidFill>
                <a:latin typeface="Segoe UI" panose="020B0502040204020203" pitchFamily="34" charset="0"/>
              </a:rPr>
              <a:t>Launch_Site</a:t>
            </a:r>
            <a:r>
              <a:rPr lang="en-US" sz="1100" b="1" i="0" u="none" strike="noStrike" baseline="0" dirty="0">
                <a:solidFill>
                  <a:srgbClr val="000000"/>
                </a:solidFill>
                <a:latin typeface="Segoe UI" panose="020B0502040204020203" pitchFamily="34" charset="0"/>
              </a:rPr>
              <a:t> </a:t>
            </a:r>
            <a:r>
              <a:rPr lang="en-US" sz="1100" b="0" i="0" u="none" strike="noStrike" baseline="0" dirty="0">
                <a:solidFill>
                  <a:srgbClr val="000000"/>
                </a:solidFill>
                <a:latin typeface="Segoe UI" panose="020B0502040204020203" pitchFamily="34" charset="0"/>
              </a:rPr>
              <a:t>	</a:t>
            </a:r>
            <a:r>
              <a:rPr lang="en-US" sz="1100" b="1" i="0" u="none" strike="noStrike" baseline="0" dirty="0">
                <a:solidFill>
                  <a:srgbClr val="000000"/>
                </a:solidFill>
                <a:latin typeface="Segoe UI" panose="020B0502040204020203" pitchFamily="34" charset="0"/>
              </a:rPr>
              <a:t>Payload </a:t>
            </a:r>
            <a:r>
              <a:rPr lang="en-US" sz="1100" b="0" i="0" u="none" strike="noStrike" baseline="0" dirty="0">
                <a:solidFill>
                  <a:srgbClr val="000000"/>
                </a:solidFill>
                <a:latin typeface="Segoe UI" panose="020B0502040204020203" pitchFamily="34" charset="0"/>
              </a:rPr>
              <a:t>	</a:t>
            </a:r>
            <a:r>
              <a:rPr lang="en-US" sz="1100" b="1" i="0" u="none" strike="noStrike" baseline="0" dirty="0">
                <a:solidFill>
                  <a:srgbClr val="000000"/>
                </a:solidFill>
                <a:latin typeface="Segoe UI" panose="020B0502040204020203" pitchFamily="34" charset="0"/>
              </a:rPr>
              <a:t>PAYLOAD_MASS__KG_ </a:t>
            </a:r>
            <a:r>
              <a:rPr lang="en-US" sz="1100" b="0" i="0" u="none" strike="noStrike" baseline="0" dirty="0">
                <a:solidFill>
                  <a:srgbClr val="000000"/>
                </a:solidFill>
                <a:latin typeface="Segoe UI" panose="020B0502040204020203" pitchFamily="34" charset="0"/>
              </a:rPr>
              <a:t>	</a:t>
            </a:r>
            <a:r>
              <a:rPr lang="en-US" sz="1100" b="1" i="0" u="none" strike="noStrike" baseline="0" dirty="0">
                <a:solidFill>
                  <a:srgbClr val="000000"/>
                </a:solidFill>
                <a:latin typeface="Segoe UI" panose="020B0502040204020203" pitchFamily="34" charset="0"/>
              </a:rPr>
              <a:t>Orbit </a:t>
            </a:r>
            <a:r>
              <a:rPr lang="en-US" sz="1100" b="0" i="0" u="none" strike="noStrike" baseline="0" dirty="0">
                <a:solidFill>
                  <a:srgbClr val="000000"/>
                </a:solidFill>
                <a:latin typeface="Segoe UI" panose="020B0502040204020203" pitchFamily="34" charset="0"/>
              </a:rPr>
              <a:t>	</a:t>
            </a:r>
            <a:r>
              <a:rPr lang="en-US" sz="1100" b="1" i="0" u="none" strike="noStrike" baseline="0" dirty="0">
                <a:solidFill>
                  <a:srgbClr val="000000"/>
                </a:solidFill>
                <a:latin typeface="Segoe UI" panose="020B0502040204020203" pitchFamily="34" charset="0"/>
              </a:rPr>
              <a:t>Cu </a:t>
            </a:r>
            <a:r>
              <a:rPr lang="en-US" sz="1100" b="0" i="0" u="none" strike="noStrike" baseline="0" dirty="0">
                <a:solidFill>
                  <a:srgbClr val="000000"/>
                </a:solidFill>
                <a:latin typeface="Segoe UI" panose="020B0502040204020203" pitchFamily="34" charset="0"/>
              </a:rPr>
              <a:t>	</a:t>
            </a:r>
          </a:p>
          <a:p>
            <a:r>
              <a:rPr lang="fr-FR" sz="1100" b="0" i="0" u="none" strike="noStrike" baseline="0" dirty="0">
                <a:solidFill>
                  <a:srgbClr val="000000"/>
                </a:solidFill>
                <a:latin typeface="Segoe UI" panose="020B0502040204020203" pitchFamily="34" charset="0"/>
              </a:rPr>
              <a:t>2010- 06-04 	18:45:00 	F9 v1.0 B0003 	CCAFS LC- 40 	Dragon Spacecraft Qualification Unit 	0 	LEO 	</a:t>
            </a:r>
          </a:p>
          <a:p>
            <a:r>
              <a:rPr lang="en-US" sz="1100" b="0" i="0" u="none" strike="noStrike" baseline="0" dirty="0">
                <a:solidFill>
                  <a:srgbClr val="000000"/>
                </a:solidFill>
                <a:latin typeface="Segoe UI" panose="020B0502040204020203" pitchFamily="34" charset="0"/>
              </a:rPr>
              <a:t>2010- 12-08 	15:43:00 	F9 v1.0 B0004 	CCAFS LC- 40 	Dragon demo flight C1, two CubeSats, barrel of </a:t>
            </a:r>
            <a:r>
              <a:rPr lang="en-US" sz="1100" b="0" i="0" u="none" strike="noStrike" baseline="0" dirty="0" err="1">
                <a:solidFill>
                  <a:srgbClr val="000000"/>
                </a:solidFill>
                <a:latin typeface="Segoe UI" panose="020B0502040204020203" pitchFamily="34" charset="0"/>
              </a:rPr>
              <a:t>Brouere</a:t>
            </a:r>
            <a:r>
              <a:rPr lang="en-US" sz="1100" b="0" i="0" u="none" strike="noStrike" baseline="0" dirty="0">
                <a:solidFill>
                  <a:srgbClr val="000000"/>
                </a:solidFill>
                <a:latin typeface="Segoe UI" panose="020B0502040204020203" pitchFamily="34" charset="0"/>
              </a:rPr>
              <a:t> cheese 	0 	LEO (ISS) 	</a:t>
            </a:r>
          </a:p>
          <a:p>
            <a:r>
              <a:rPr lang="es-CO" sz="1100" b="0" i="0" u="none" strike="noStrike" baseline="0" dirty="0">
                <a:solidFill>
                  <a:srgbClr val="000000"/>
                </a:solidFill>
                <a:latin typeface="Segoe UI" panose="020B0502040204020203" pitchFamily="34" charset="0"/>
              </a:rPr>
              <a:t>2012- 05-22 	7:44:00 	F9 v1.0 B0005 	CCAFS LC- 40 	Dragon demo </a:t>
            </a:r>
            <a:r>
              <a:rPr lang="es-CO" sz="1100" b="0" i="0" u="none" strike="noStrike" baseline="0" dirty="0" err="1">
                <a:solidFill>
                  <a:srgbClr val="000000"/>
                </a:solidFill>
                <a:latin typeface="Segoe UI" panose="020B0502040204020203" pitchFamily="34" charset="0"/>
              </a:rPr>
              <a:t>flight</a:t>
            </a:r>
            <a:r>
              <a:rPr lang="es-CO" sz="1100" b="0" i="0" u="none" strike="noStrike" baseline="0" dirty="0">
                <a:solidFill>
                  <a:srgbClr val="000000"/>
                </a:solidFill>
                <a:latin typeface="Segoe UI" panose="020B0502040204020203" pitchFamily="34" charset="0"/>
              </a:rPr>
              <a:t> C2 	525 	LEO (ISS) 	</a:t>
            </a:r>
          </a:p>
          <a:p>
            <a:r>
              <a:rPr lang="es-CO" sz="1100" b="0" i="0" u="none" strike="noStrike" baseline="0" dirty="0">
                <a:solidFill>
                  <a:srgbClr val="000000"/>
                </a:solidFill>
                <a:latin typeface="Segoe UI" panose="020B0502040204020203" pitchFamily="34" charset="0"/>
              </a:rPr>
              <a:t>2012- 10-08 	0:35:00 	F9 v1.0 B0006 	CCAFS LC- 40 	SpaceX CRS-1 	500 	LEO (ISS) 	</a:t>
            </a:r>
          </a:p>
          <a:p>
            <a:r>
              <a:rPr lang="es-CO" sz="1100" b="0" i="0" u="none" strike="noStrike" baseline="0" dirty="0">
                <a:solidFill>
                  <a:srgbClr val="000000"/>
                </a:solidFill>
                <a:latin typeface="Segoe UI" panose="020B0502040204020203" pitchFamily="34" charset="0"/>
              </a:rPr>
              <a:t>2013- 03-01 	15:10:00 	F9 v1.0 B0007 	CCAFS LC- 40 	SpaceX CRS-2 	677 	LEO (ISS)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8614"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Total payload carried by boosters from NASA was 45.596 Kg</a:t>
            </a:r>
          </a:p>
          <a:p>
            <a:pPr>
              <a:lnSpc>
                <a:spcPct val="100000"/>
              </a:lnSpc>
              <a:spcBef>
                <a:spcPts val="1400"/>
              </a:spcBef>
            </a:pPr>
            <a:endParaRPr lang="en-US" sz="2400" dirty="0">
              <a:solidFill>
                <a:schemeClr val="accent3">
                  <a:lumMod val="25000"/>
                </a:schemeClr>
              </a:solidFill>
              <a:latin typeface="Arial" panose="020B0604020202020204" pitchFamily="34" charset="0"/>
              <a:cs typeface="Arial" panose="020B0604020202020204" pitchFamily="34" charset="0"/>
            </a:endParaRPr>
          </a:p>
          <a:p>
            <a:r>
              <a:rPr lang="en-US" sz="2400" b="0" i="0" u="none" strike="noStrike" baseline="0" dirty="0">
                <a:solidFill>
                  <a:srgbClr val="292929"/>
                </a:solidFill>
                <a:latin typeface="Arial" panose="020B0604020202020204" pitchFamily="34" charset="0"/>
                <a:cs typeface="Arial" panose="020B0604020202020204" pitchFamily="34" charset="0"/>
              </a:rPr>
              <a:t>I used SELECT statement and SUM function to obtain ‘</a:t>
            </a:r>
            <a:r>
              <a:rPr lang="en-US" sz="2400" dirty="0">
                <a:solidFill>
                  <a:schemeClr val="accent3">
                    <a:lumMod val="25000"/>
                  </a:schemeClr>
                </a:solidFill>
                <a:latin typeface="Arial" panose="020B0604020202020204" pitchFamily="34" charset="0"/>
                <a:cs typeface="Arial" panose="020B0604020202020204" pitchFamily="34" charset="0"/>
              </a:rPr>
              <a:t>Total payload’ </a:t>
            </a:r>
            <a:r>
              <a:rPr lang="en-US" sz="2400" b="0" i="0" u="none" strike="noStrike" baseline="0" dirty="0">
                <a:solidFill>
                  <a:srgbClr val="292929"/>
                </a:solidFill>
                <a:latin typeface="Arial" panose="020B0604020202020204" pitchFamily="34" charset="0"/>
                <a:cs typeface="Arial" panose="020B0604020202020204" pitchFamily="34" charset="0"/>
              </a:rPr>
              <a:t>using the </a:t>
            </a:r>
            <a:r>
              <a:rPr lang="en-US" sz="2400" b="0" i="0" u="none" strike="noStrike" baseline="0" dirty="0">
                <a:solidFill>
                  <a:srgbClr val="202020"/>
                </a:solidFill>
                <a:latin typeface="Arial" panose="020B0604020202020204" pitchFamily="34" charset="0"/>
                <a:cs typeface="Arial" panose="020B0604020202020204" pitchFamily="34" charset="0"/>
              </a:rPr>
              <a:t>PAYLOAD_MASS__KG_ </a:t>
            </a:r>
            <a:r>
              <a:rPr lang="en-US" sz="2400" b="0" i="0" u="none" strike="noStrike" baseline="0" dirty="0">
                <a:solidFill>
                  <a:srgbClr val="292929"/>
                </a:solidFill>
                <a:latin typeface="Arial" panose="020B0604020202020204" pitchFamily="34" charset="0"/>
                <a:cs typeface="Arial" panose="020B0604020202020204" pitchFamily="34" charset="0"/>
              </a:rPr>
              <a:t>column of the SPACEXTBL table where </a:t>
            </a:r>
            <a:r>
              <a:rPr lang="es-CO" sz="2400" b="0" i="0" u="none" strike="noStrike" baseline="0" dirty="0">
                <a:solidFill>
                  <a:srgbClr val="202020"/>
                </a:solidFill>
                <a:latin typeface="Arial" panose="020B0604020202020204" pitchFamily="34" charset="0"/>
                <a:cs typeface="Arial" panose="020B0604020202020204" pitchFamily="34" charset="0"/>
              </a:rPr>
              <a:t>CUSTOMER </a:t>
            </a:r>
            <a:r>
              <a:rPr lang="es-CO" sz="2400" b="1" i="0" u="none" strike="noStrike" baseline="0" dirty="0">
                <a:solidFill>
                  <a:srgbClr val="AA21FF"/>
                </a:solidFill>
                <a:latin typeface="Arial" panose="020B0604020202020204" pitchFamily="34" charset="0"/>
                <a:cs typeface="Arial" panose="020B0604020202020204" pitchFamily="34" charset="0"/>
              </a:rPr>
              <a:t>= </a:t>
            </a:r>
            <a:r>
              <a:rPr lang="es-CO" sz="2400" b="0" i="0" u="none" strike="noStrike" baseline="0" dirty="0">
                <a:latin typeface="Arial" panose="020B0604020202020204" pitchFamily="34" charset="0"/>
                <a:cs typeface="Arial" panose="020B0604020202020204" pitchFamily="34" charset="0"/>
              </a:rPr>
              <a:t>'NASA (CRS)'</a:t>
            </a:r>
            <a:endParaRPr lang="en-US" sz="2400" b="0" i="0" u="none" strike="noStrike" baseline="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uadroTexto 5">
            <a:extLst>
              <a:ext uri="{FF2B5EF4-FFF2-40B4-BE49-F238E27FC236}">
                <a16:creationId xmlns:a16="http://schemas.microsoft.com/office/drawing/2014/main" id="{A4526FC1-228C-6B8A-F005-AF8214A0A44E}"/>
              </a:ext>
            </a:extLst>
          </p:cNvPr>
          <p:cNvSpPr txBox="1"/>
          <p:nvPr/>
        </p:nvSpPr>
        <p:spPr>
          <a:xfrm>
            <a:off x="6380704" y="1756143"/>
            <a:ext cx="4845932" cy="3847207"/>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3 </a:t>
            </a:r>
            <a:endParaRPr lang="es-CO" sz="2400" b="0" i="0" u="none" strike="noStrike" baseline="0" dirty="0">
              <a:solidFill>
                <a:srgbClr val="000000"/>
              </a:solidFill>
              <a:latin typeface="Segoe UI Semibold" panose="020B0702040204020203" pitchFamily="34" charset="0"/>
            </a:endParaRPr>
          </a:p>
          <a:p>
            <a:r>
              <a:rPr lang="en-US" sz="2000" b="1" i="0" u="none" strike="noStrike" baseline="0" dirty="0">
                <a:solidFill>
                  <a:srgbClr val="000000"/>
                </a:solidFill>
                <a:latin typeface="Segoe UI Semibold" panose="020B0702040204020203" pitchFamily="34" charset="0"/>
              </a:rPr>
              <a:t>Display the total payload mass carried by boosters launched by NASA (CRS) </a:t>
            </a:r>
            <a:endParaRPr lang="en-US" sz="2000" b="0" i="0" u="none" strike="noStrike" baseline="0" dirty="0">
              <a:solidFill>
                <a:srgbClr val="000000"/>
              </a:solidFill>
              <a:latin typeface="Segoe UI Semibold" panose="020B0702040204020203" pitchFamily="34" charset="0"/>
            </a:endParaRPr>
          </a:p>
          <a:p>
            <a:endParaRPr lang="es-CO" sz="2000" b="0" i="0" u="none" strike="noStrike" baseline="0" dirty="0">
              <a:latin typeface="Segoe UI Semibold" panose="020B0702040204020203" pitchFamily="34" charset="0"/>
            </a:endParaRPr>
          </a:p>
          <a:p>
            <a:r>
              <a:rPr lang="en-US" sz="2000" b="1" i="0" u="none" strike="noStrike" baseline="0" dirty="0">
                <a:latin typeface="Consolas" panose="020B0609020204030204" pitchFamily="49" charset="0"/>
              </a:rPr>
              <a:t>%</a:t>
            </a:r>
            <a:r>
              <a:rPr lang="en-US" sz="2000" b="1" i="0" u="none" strike="noStrike" baseline="0" dirty="0" err="1">
                <a:latin typeface="Consolas" panose="020B0609020204030204" pitchFamily="49" charset="0"/>
              </a:rPr>
              <a:t>sql</a:t>
            </a:r>
            <a:r>
              <a:rPr lang="en-US" sz="2000" b="1" i="0" u="none" strike="noStrike" baseline="0" dirty="0">
                <a:latin typeface="Consolas" panose="020B0609020204030204" pitchFamily="49" charset="0"/>
              </a:rPr>
              <a:t> </a:t>
            </a:r>
            <a:r>
              <a:rPr lang="en-US" sz="2000" b="0" i="0" u="none" strike="noStrike" baseline="0" dirty="0">
                <a:latin typeface="Consolas" panose="020B0609020204030204" pitchFamily="49" charset="0"/>
              </a:rPr>
              <a:t>SELECT SUM(PAYLOAD_MASS__KG_) \ FROM SPACEXTBL \ </a:t>
            </a:r>
          </a:p>
          <a:p>
            <a:r>
              <a:rPr lang="es-CO" sz="2000" b="0" i="0" u="none" strike="noStrike" baseline="0" dirty="0">
                <a:latin typeface="Consolas" panose="020B0609020204030204" pitchFamily="49" charset="0"/>
              </a:rPr>
              <a:t>WHERE CUSTOMER </a:t>
            </a:r>
            <a:r>
              <a:rPr lang="es-CO" sz="2000" b="1" i="0" u="none" strike="noStrike" baseline="0" dirty="0">
                <a:latin typeface="Consolas" panose="020B0609020204030204" pitchFamily="49" charset="0"/>
              </a:rPr>
              <a:t>= </a:t>
            </a:r>
            <a:r>
              <a:rPr lang="es-CO" sz="2000" b="0" i="0" u="none" strike="noStrike" baseline="0" dirty="0">
                <a:latin typeface="Consolas" panose="020B0609020204030204" pitchFamily="49" charset="0"/>
              </a:rPr>
              <a:t>'NASA (CRS)'; </a:t>
            </a:r>
          </a:p>
          <a:p>
            <a:endParaRPr lang="es-CO" sz="2000" b="0" i="0" u="none" strike="noStrike" baseline="0" dirty="0">
              <a:solidFill>
                <a:srgbClr val="0054AA"/>
              </a:solidFill>
              <a:latin typeface="Consolas" panose="020B0609020204030204" pitchFamily="49" charset="0"/>
            </a:endParaRPr>
          </a:p>
          <a:p>
            <a:r>
              <a:rPr lang="en-US" sz="2000" b="0" i="0" u="none" strike="noStrike" baseline="0" dirty="0">
                <a:solidFill>
                  <a:srgbClr val="000000"/>
                </a:solidFill>
                <a:latin typeface="Consolas" panose="020B0609020204030204" pitchFamily="49" charset="0"/>
              </a:rPr>
              <a:t>* sqlite:///my_data1.db Done. </a:t>
            </a:r>
          </a:p>
          <a:p>
            <a:r>
              <a:rPr lang="es-CO" sz="2000" b="1" i="0" u="none" strike="noStrike" baseline="0" dirty="0">
                <a:solidFill>
                  <a:srgbClr val="000000"/>
                </a:solidFill>
                <a:latin typeface="Segoe UI" panose="020B0502040204020203" pitchFamily="34" charset="0"/>
              </a:rPr>
              <a:t>SUM(PAYLOAD_MASS__KG_) </a:t>
            </a:r>
            <a:r>
              <a:rPr lang="es-CO" sz="2000" b="0" i="0" u="none" strike="noStrike" baseline="0" dirty="0">
                <a:solidFill>
                  <a:srgbClr val="000000"/>
                </a:solidFill>
                <a:latin typeface="Segoe UI" panose="020B0502040204020203" pitchFamily="34" charset="0"/>
              </a:rPr>
              <a:t>	</a:t>
            </a:r>
          </a:p>
          <a:p>
            <a:r>
              <a:rPr lang="es-CO" sz="2000" b="0" i="0" u="none" strike="noStrike" baseline="0" dirty="0">
                <a:solidFill>
                  <a:srgbClr val="000000"/>
                </a:solidFill>
                <a:latin typeface="Segoe UI" panose="020B0502040204020203" pitchFamily="34" charset="0"/>
              </a:rPr>
              <a:t>45596 </a:t>
            </a:r>
            <a:r>
              <a:rPr lang="es-CO" sz="16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The average payload mass carried by booster version F9 v1.1 was 2928.4 Kg</a:t>
            </a:r>
          </a:p>
          <a:p>
            <a:pPr marL="0" indent="0">
              <a:lnSpc>
                <a:spcPct val="100000"/>
              </a:lnSpc>
              <a:spcBef>
                <a:spcPts val="1400"/>
              </a:spcBef>
              <a:buNone/>
            </a:pPr>
            <a:endParaRPr lang="en-US" sz="2400" dirty="0">
              <a:solidFill>
                <a:schemeClr val="accent3">
                  <a:lumMod val="25000"/>
                </a:schemeClr>
              </a:solidFill>
              <a:latin typeface="Arial" panose="020B0604020202020204" pitchFamily="34" charset="0"/>
              <a:cs typeface="Arial" panose="020B0604020202020204" pitchFamily="34" charset="0"/>
            </a:endParaRPr>
          </a:p>
          <a:p>
            <a:r>
              <a:rPr lang="en-US" sz="2400" b="0" i="0" u="none" strike="noStrike" baseline="0" dirty="0">
                <a:solidFill>
                  <a:srgbClr val="292929"/>
                </a:solidFill>
                <a:latin typeface="Arial" panose="020B0604020202020204" pitchFamily="34" charset="0"/>
                <a:cs typeface="Arial" panose="020B0604020202020204" pitchFamily="34" charset="0"/>
              </a:rPr>
              <a:t>I used SELECT statement and AVG </a:t>
            </a:r>
            <a:r>
              <a:rPr lang="en-US" sz="2400" b="0" i="0" u="none" strike="noStrike" baseline="0" dirty="0">
                <a:latin typeface="Arial" panose="020B0604020202020204" pitchFamily="34" charset="0"/>
                <a:cs typeface="Arial" panose="020B0604020202020204" pitchFamily="34" charset="0"/>
              </a:rPr>
              <a:t>function to obtain ‘Average</a:t>
            </a:r>
            <a:r>
              <a:rPr lang="en-US" sz="2400" dirty="0">
                <a:latin typeface="Arial" panose="020B0604020202020204" pitchFamily="34" charset="0"/>
                <a:cs typeface="Arial" panose="020B0604020202020204" pitchFamily="34" charset="0"/>
              </a:rPr>
              <a:t> payload’ </a:t>
            </a:r>
            <a:r>
              <a:rPr lang="en-US" sz="2400" b="0" i="0" u="none" strike="noStrike" baseline="0" dirty="0">
                <a:latin typeface="Arial" panose="020B0604020202020204" pitchFamily="34" charset="0"/>
                <a:cs typeface="Arial" panose="020B0604020202020204" pitchFamily="34" charset="0"/>
              </a:rPr>
              <a:t>using the PAYLOAD_MASS__KG_ column of the SPACEXTBL table where BOOSTER_VERSION </a:t>
            </a:r>
            <a:r>
              <a:rPr lang="en-US" sz="2400" b="1" i="0" u="none" strike="noStrike" baseline="0" dirty="0">
                <a:latin typeface="Arial" panose="020B0604020202020204" pitchFamily="34" charset="0"/>
                <a:cs typeface="Arial" panose="020B0604020202020204" pitchFamily="34" charset="0"/>
              </a:rPr>
              <a:t>= </a:t>
            </a:r>
            <a:r>
              <a:rPr lang="en-US" sz="2400" b="0" i="0" u="none" strike="noStrike" baseline="0" dirty="0">
                <a:latin typeface="Arial" panose="020B0604020202020204" pitchFamily="34" charset="0"/>
                <a:cs typeface="Arial" panose="020B0604020202020204" pitchFamily="34" charset="0"/>
              </a:rPr>
              <a:t>'F9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uadroTexto 5">
            <a:extLst>
              <a:ext uri="{FF2B5EF4-FFF2-40B4-BE49-F238E27FC236}">
                <a16:creationId xmlns:a16="http://schemas.microsoft.com/office/drawing/2014/main" id="{65236DDA-2624-A79E-AB61-303B187472A8}"/>
              </a:ext>
            </a:extLst>
          </p:cNvPr>
          <p:cNvSpPr txBox="1"/>
          <p:nvPr/>
        </p:nvSpPr>
        <p:spPr>
          <a:xfrm>
            <a:off x="6430945" y="1825625"/>
            <a:ext cx="4854666" cy="3785652"/>
          </a:xfrm>
          <a:prstGeom prst="rect">
            <a:avLst/>
          </a:prstGeom>
          <a:noFill/>
        </p:spPr>
        <p:txBody>
          <a:bodyPr wrap="square">
            <a:spAutoFit/>
          </a:bodyPr>
          <a:lstStyle/>
          <a:p>
            <a:r>
              <a:rPr lang="es-CO" sz="2000" b="1" i="0" u="none" strike="noStrike" baseline="0" dirty="0" err="1">
                <a:solidFill>
                  <a:srgbClr val="000000"/>
                </a:solidFill>
                <a:latin typeface="Segoe UI Semibold" panose="020B0702040204020203" pitchFamily="34" charset="0"/>
              </a:rPr>
              <a:t>Task</a:t>
            </a:r>
            <a:r>
              <a:rPr lang="es-CO" sz="2000" b="1" i="0" u="none" strike="noStrike" baseline="0" dirty="0">
                <a:solidFill>
                  <a:srgbClr val="000000"/>
                </a:solidFill>
                <a:latin typeface="Segoe UI Semibold" panose="020B0702040204020203" pitchFamily="34" charset="0"/>
              </a:rPr>
              <a:t> 4 </a:t>
            </a:r>
            <a:endParaRPr lang="es-CO" sz="2000" b="0" i="0" u="none" strike="noStrike" baseline="0" dirty="0">
              <a:solidFill>
                <a:srgbClr val="000000"/>
              </a:solidFill>
              <a:latin typeface="Segoe UI Semibold" panose="020B0702040204020203" pitchFamily="34" charset="0"/>
            </a:endParaRPr>
          </a:p>
          <a:p>
            <a:r>
              <a:rPr lang="en-US" sz="2000" b="1" i="0" u="none" strike="noStrike" baseline="0" dirty="0">
                <a:solidFill>
                  <a:srgbClr val="000000"/>
                </a:solidFill>
                <a:latin typeface="Segoe UI Semibold" panose="020B0702040204020203" pitchFamily="34" charset="0"/>
              </a:rPr>
              <a:t>Display average payload mass carried by booster version F9 v1.1 </a:t>
            </a:r>
            <a:endParaRPr lang="en-US" sz="2000" b="0" i="0" u="none" strike="noStrike" baseline="0" dirty="0">
              <a:solidFill>
                <a:srgbClr val="000000"/>
              </a:solidFill>
              <a:latin typeface="Segoe UI Semibold" panose="020B0702040204020203" pitchFamily="34" charset="0"/>
            </a:endParaRPr>
          </a:p>
          <a:p>
            <a:endParaRPr lang="es-CO" sz="2000" b="0" i="0" u="none" strike="noStrike" baseline="0" dirty="0">
              <a:solidFill>
                <a:srgbClr val="000000"/>
              </a:solidFill>
              <a:latin typeface="Segoe UI Semibold" panose="020B0702040204020203" pitchFamily="34" charset="0"/>
            </a:endParaRPr>
          </a:p>
          <a:p>
            <a:r>
              <a:rPr lang="en-US" sz="2000" b="1" i="0" u="none" strike="noStrike" baseline="0" dirty="0">
                <a:latin typeface="Consolas" panose="020B0609020204030204" pitchFamily="49" charset="0"/>
              </a:rPr>
              <a:t>%</a:t>
            </a:r>
            <a:r>
              <a:rPr lang="en-US" sz="2000" b="1" i="0" u="none" strike="noStrike" baseline="0" dirty="0" err="1">
                <a:latin typeface="Consolas" panose="020B0609020204030204" pitchFamily="49" charset="0"/>
              </a:rPr>
              <a:t>sql</a:t>
            </a:r>
            <a:r>
              <a:rPr lang="en-US" sz="2000" b="1" i="0" u="none" strike="noStrike" baseline="0" dirty="0">
                <a:latin typeface="Consolas" panose="020B0609020204030204" pitchFamily="49" charset="0"/>
              </a:rPr>
              <a:t> </a:t>
            </a:r>
            <a:r>
              <a:rPr lang="en-US" sz="2000" b="0" i="0" u="none" strike="noStrike" baseline="0" dirty="0">
                <a:latin typeface="Consolas" panose="020B0609020204030204" pitchFamily="49" charset="0"/>
              </a:rPr>
              <a:t>SELECT AVG(PAYLOAD_MASS__KG_) \ FROM SPACEXTBL \ WHERE BOOSTER_VERSION </a:t>
            </a:r>
            <a:r>
              <a:rPr lang="en-US" sz="2000" b="1" i="0" u="none" strike="noStrike" baseline="0" dirty="0">
                <a:latin typeface="Consolas" panose="020B0609020204030204" pitchFamily="49" charset="0"/>
              </a:rPr>
              <a:t>= </a:t>
            </a:r>
            <a:r>
              <a:rPr lang="en-US" sz="2000" b="0" i="0" u="none" strike="noStrike" baseline="0" dirty="0">
                <a:latin typeface="Consolas" panose="020B0609020204030204" pitchFamily="49" charset="0"/>
              </a:rPr>
              <a:t>'F9 v1.1'; </a:t>
            </a:r>
          </a:p>
          <a:p>
            <a:endParaRPr lang="es-CO" sz="2000" b="0" i="0" u="none" strike="noStrike" baseline="0" dirty="0">
              <a:solidFill>
                <a:srgbClr val="0054AA"/>
              </a:solidFill>
              <a:latin typeface="Consolas" panose="020B0609020204030204" pitchFamily="49" charset="0"/>
            </a:endParaRPr>
          </a:p>
          <a:p>
            <a:r>
              <a:rPr lang="en-US" sz="2000" b="0" i="0" u="none" strike="noStrike" baseline="0" dirty="0">
                <a:solidFill>
                  <a:srgbClr val="000000"/>
                </a:solidFill>
                <a:latin typeface="Consolas" panose="020B0609020204030204" pitchFamily="49" charset="0"/>
              </a:rPr>
              <a:t>* sqlite:///my_data1.db Done. </a:t>
            </a:r>
          </a:p>
          <a:p>
            <a:r>
              <a:rPr lang="es-CO" sz="2000" b="1" i="0" u="none" strike="noStrike" baseline="0" dirty="0">
                <a:solidFill>
                  <a:srgbClr val="000000"/>
                </a:solidFill>
                <a:latin typeface="Segoe UI" panose="020B0502040204020203" pitchFamily="34" charset="0"/>
              </a:rPr>
              <a:t>AVG(PAYLOAD_MASS__KG_) </a:t>
            </a:r>
            <a:r>
              <a:rPr lang="es-CO" sz="2000" b="0" i="0" u="none" strike="noStrike" baseline="0" dirty="0">
                <a:solidFill>
                  <a:srgbClr val="000000"/>
                </a:solidFill>
                <a:latin typeface="Segoe UI" panose="020B0502040204020203" pitchFamily="34" charset="0"/>
              </a:rPr>
              <a:t>	</a:t>
            </a:r>
          </a:p>
          <a:p>
            <a:r>
              <a:rPr lang="es-CO" sz="2000" b="0" i="0" u="none" strike="noStrike" baseline="0" dirty="0">
                <a:solidFill>
                  <a:srgbClr val="000000"/>
                </a:solidFill>
                <a:latin typeface="Segoe UI" panose="020B0502040204020203" pitchFamily="34" charset="0"/>
              </a:rPr>
              <a:t>2928.4 </a:t>
            </a:r>
            <a:r>
              <a:rPr lang="es-CO" sz="18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29822"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rial" panose="020B0604020202020204" pitchFamily="34" charset="0"/>
                <a:cs typeface="Arial" panose="020B0604020202020204" pitchFamily="34" charset="0"/>
              </a:rPr>
              <a:t>The dates of the first successful landing outcome on ground pad was 2018-07-22</a:t>
            </a:r>
          </a:p>
          <a:p>
            <a:pPr marL="0" indent="0">
              <a:lnSpc>
                <a:spcPct val="100000"/>
              </a:lnSpc>
              <a:spcBef>
                <a:spcPts val="1400"/>
              </a:spcBef>
              <a:buNone/>
            </a:pPr>
            <a:endParaRPr lang="en-US" sz="2400" dirty="0">
              <a:solidFill>
                <a:schemeClr val="accent3">
                  <a:lumMod val="25000"/>
                </a:schemeClr>
              </a:solidFill>
              <a:latin typeface="Arial" panose="020B0604020202020204" pitchFamily="34" charset="0"/>
              <a:cs typeface="Arial" panose="020B0604020202020204" pitchFamily="34" charset="0"/>
            </a:endParaRPr>
          </a:p>
          <a:p>
            <a:r>
              <a:rPr lang="en-US" sz="2400" b="0" i="0" u="none" strike="noStrike" baseline="0" dirty="0">
                <a:solidFill>
                  <a:srgbClr val="292929"/>
                </a:solidFill>
                <a:latin typeface="Arial" panose="020B0604020202020204" pitchFamily="34" charset="0"/>
                <a:cs typeface="Arial" panose="020B0604020202020204" pitchFamily="34" charset="0"/>
              </a:rPr>
              <a:t>I used SELECT statement and MIN function to obtain ‘the </a:t>
            </a:r>
            <a:r>
              <a:rPr lang="en-US" sz="2400" dirty="0">
                <a:solidFill>
                  <a:schemeClr val="accent3">
                    <a:lumMod val="25000"/>
                  </a:schemeClr>
                </a:solidFill>
                <a:latin typeface="Arial" panose="020B0604020202020204" pitchFamily="34" charset="0"/>
                <a:cs typeface="Arial" panose="020B0604020202020204" pitchFamily="34" charset="0"/>
              </a:rPr>
              <a:t>dates of the first successful landing outcome on ground pad’ </a:t>
            </a:r>
            <a:r>
              <a:rPr lang="en-US" sz="2400" b="0" i="0" u="none" strike="noStrike" baseline="0" dirty="0">
                <a:solidFill>
                  <a:srgbClr val="292929"/>
                </a:solidFill>
                <a:latin typeface="Arial" panose="020B0604020202020204" pitchFamily="34" charset="0"/>
                <a:cs typeface="Arial" panose="020B0604020202020204" pitchFamily="34" charset="0"/>
              </a:rPr>
              <a:t>using the </a:t>
            </a:r>
            <a:r>
              <a:rPr lang="en-US" sz="2400" b="0" i="0" u="none" strike="noStrike" baseline="0" dirty="0">
                <a:solidFill>
                  <a:srgbClr val="202020"/>
                </a:solidFill>
                <a:latin typeface="Consolas" panose="020B0609020204030204" pitchFamily="49" charset="0"/>
              </a:rPr>
              <a:t>DATE</a:t>
            </a:r>
            <a:r>
              <a:rPr lang="en-US" sz="2400" b="0" i="0" u="none" strike="noStrike" baseline="0" dirty="0">
                <a:solidFill>
                  <a:srgbClr val="202020"/>
                </a:solidFill>
                <a:latin typeface="Arial" panose="020B0604020202020204" pitchFamily="34" charset="0"/>
                <a:cs typeface="Arial" panose="020B0604020202020204" pitchFamily="34" charset="0"/>
              </a:rPr>
              <a:t> </a:t>
            </a:r>
            <a:r>
              <a:rPr lang="en-US" sz="2400" b="0" i="0" u="none" strike="noStrike" baseline="0" dirty="0">
                <a:solidFill>
                  <a:srgbClr val="292929"/>
                </a:solidFill>
                <a:latin typeface="Arial" panose="020B0604020202020204" pitchFamily="34" charset="0"/>
                <a:cs typeface="Arial" panose="020B0604020202020204" pitchFamily="34" charset="0"/>
              </a:rPr>
              <a:t>column of the SPACEXTBL table where </a:t>
            </a:r>
            <a:r>
              <a:rPr lang="en-US" sz="2400" b="0" i="0" u="none" strike="noStrike" baseline="0" dirty="0" err="1">
                <a:solidFill>
                  <a:srgbClr val="202020"/>
                </a:solidFill>
                <a:latin typeface="Consolas" panose="020B0609020204030204" pitchFamily="49" charset="0"/>
              </a:rPr>
              <a:t>Landing_</a:t>
            </a:r>
            <a:r>
              <a:rPr lang="en-US" sz="2400" b="0" i="0" u="none" strike="noStrike" baseline="0" dirty="0" err="1">
                <a:latin typeface="Consolas" panose="020B0609020204030204" pitchFamily="49" charset="0"/>
              </a:rPr>
              <a:t>Outcome</a:t>
            </a:r>
            <a:r>
              <a:rPr lang="en-US" sz="2400" b="0" i="0" u="none" strike="noStrike" baseline="0" dirty="0">
                <a:latin typeface="Consolas" panose="020B0609020204030204" pitchFamily="49" charset="0"/>
              </a:rPr>
              <a:t> </a:t>
            </a:r>
            <a:r>
              <a:rPr lang="en-US" sz="2400" b="1" i="0" u="none" strike="noStrike" baseline="0" dirty="0">
                <a:latin typeface="Consolas" panose="020B0609020204030204" pitchFamily="49" charset="0"/>
              </a:rPr>
              <a:t>= </a:t>
            </a:r>
            <a:r>
              <a:rPr lang="en-US" sz="2400" b="0" i="0" u="none" strike="noStrike" baseline="0" dirty="0">
                <a:latin typeface="Consolas" panose="020B0609020204030204" pitchFamily="49" charset="0"/>
              </a:rPr>
              <a:t>'Success'</a:t>
            </a:r>
            <a:endParaRPr lang="en-US" sz="2400" b="0" i="0" u="none" strike="noStrike" baseline="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uadroTexto 5">
            <a:extLst>
              <a:ext uri="{FF2B5EF4-FFF2-40B4-BE49-F238E27FC236}">
                <a16:creationId xmlns:a16="http://schemas.microsoft.com/office/drawing/2014/main" id="{C2EE2B15-AF93-DC24-1AC4-AD49F493EA44}"/>
              </a:ext>
            </a:extLst>
          </p:cNvPr>
          <p:cNvSpPr txBox="1"/>
          <p:nvPr/>
        </p:nvSpPr>
        <p:spPr>
          <a:xfrm>
            <a:off x="6625689" y="1705565"/>
            <a:ext cx="4659922" cy="4185761"/>
          </a:xfrm>
          <a:prstGeom prst="rect">
            <a:avLst/>
          </a:prstGeom>
          <a:noFill/>
        </p:spPr>
        <p:txBody>
          <a:bodyPr wrap="square">
            <a:spAutoFit/>
          </a:bodyPr>
          <a:lstStyle/>
          <a:p>
            <a:r>
              <a:rPr lang="es-CO" sz="2000" b="1" i="0" u="none" strike="noStrike" baseline="0" dirty="0" err="1">
                <a:solidFill>
                  <a:srgbClr val="000000"/>
                </a:solidFill>
                <a:latin typeface="Segoe UI Semibold" panose="020B0702040204020203" pitchFamily="34" charset="0"/>
              </a:rPr>
              <a:t>Task</a:t>
            </a:r>
            <a:r>
              <a:rPr lang="es-CO" sz="2000" b="1" i="0" u="none" strike="noStrike" baseline="0" dirty="0">
                <a:solidFill>
                  <a:srgbClr val="000000"/>
                </a:solidFill>
                <a:latin typeface="Segoe UI Semibold" panose="020B0702040204020203" pitchFamily="34" charset="0"/>
              </a:rPr>
              <a:t> 5 </a:t>
            </a:r>
            <a:endParaRPr lang="es-CO" sz="2000" b="0" i="0" u="none" strike="noStrike" baseline="0" dirty="0">
              <a:solidFill>
                <a:srgbClr val="000000"/>
              </a:solidFill>
              <a:latin typeface="Segoe UI Semibold" panose="020B0702040204020203" pitchFamily="34" charset="0"/>
            </a:endParaRPr>
          </a:p>
          <a:p>
            <a:r>
              <a:rPr lang="en-US" sz="2000" b="1" i="0" u="none" strike="noStrike" baseline="0" dirty="0">
                <a:solidFill>
                  <a:srgbClr val="000000"/>
                </a:solidFill>
                <a:latin typeface="Segoe UI Semibold" panose="020B0702040204020203" pitchFamily="34" charset="0"/>
              </a:rPr>
              <a:t>List the date when the first </a:t>
            </a:r>
            <a:r>
              <a:rPr lang="en-US" sz="2000" b="1" i="0" u="none" strike="noStrike" baseline="0" dirty="0" err="1">
                <a:solidFill>
                  <a:srgbClr val="000000"/>
                </a:solidFill>
                <a:latin typeface="Segoe UI Semibold" panose="020B0702040204020203" pitchFamily="34" charset="0"/>
              </a:rPr>
              <a:t>succesful</a:t>
            </a:r>
            <a:r>
              <a:rPr lang="en-US" sz="2000" b="1" i="0" u="none" strike="noStrike" baseline="0" dirty="0">
                <a:solidFill>
                  <a:srgbClr val="000000"/>
                </a:solidFill>
                <a:latin typeface="Segoe UI Semibold" panose="020B0702040204020203" pitchFamily="34" charset="0"/>
              </a:rPr>
              <a:t> landing outcome in ground pad was </a:t>
            </a:r>
            <a:r>
              <a:rPr lang="en-US" sz="2000" b="1" i="0" u="none" strike="noStrike" baseline="0" dirty="0" err="1">
                <a:solidFill>
                  <a:srgbClr val="000000"/>
                </a:solidFill>
                <a:latin typeface="Segoe UI Semibold" panose="020B0702040204020203" pitchFamily="34" charset="0"/>
              </a:rPr>
              <a:t>acheived</a:t>
            </a:r>
            <a:r>
              <a:rPr lang="en-US" sz="2000" b="1" i="0" u="none" strike="noStrike" baseline="0" dirty="0">
                <a:solidFill>
                  <a:srgbClr val="000000"/>
                </a:solidFill>
                <a:latin typeface="Segoe UI Semibold" panose="020B0702040204020203" pitchFamily="34" charset="0"/>
              </a:rPr>
              <a:t>. </a:t>
            </a:r>
            <a:endParaRPr lang="en-US" sz="2000" b="0" i="0" u="none" strike="noStrike" baseline="0" dirty="0">
              <a:solidFill>
                <a:srgbClr val="000000"/>
              </a:solidFill>
              <a:latin typeface="Segoe UI Semibold" panose="020B0702040204020203" pitchFamily="34" charset="0"/>
            </a:endParaRPr>
          </a:p>
          <a:p>
            <a:r>
              <a:rPr lang="es-CO" sz="2000" b="0" i="1" u="none" strike="noStrike" baseline="0" dirty="0" err="1">
                <a:solidFill>
                  <a:srgbClr val="000000"/>
                </a:solidFill>
                <a:latin typeface="Segoe UI" panose="020B0502040204020203" pitchFamily="34" charset="0"/>
              </a:rPr>
              <a:t>Hint:Use</a:t>
            </a:r>
            <a:r>
              <a:rPr lang="es-CO" sz="2000" b="0" i="1" u="none" strike="noStrike" baseline="0" dirty="0">
                <a:solidFill>
                  <a:srgbClr val="000000"/>
                </a:solidFill>
                <a:latin typeface="Segoe UI" panose="020B0502040204020203" pitchFamily="34" charset="0"/>
              </a:rPr>
              <a:t> min </a:t>
            </a:r>
            <a:r>
              <a:rPr lang="es-CO" sz="2000" b="0" i="1" u="none" strike="noStrike" baseline="0" dirty="0" err="1">
                <a:solidFill>
                  <a:srgbClr val="000000"/>
                </a:solidFill>
                <a:latin typeface="Segoe UI" panose="020B0502040204020203" pitchFamily="34" charset="0"/>
              </a:rPr>
              <a:t>function</a:t>
            </a:r>
            <a:r>
              <a:rPr lang="es-CO" sz="2000" b="0" i="1" u="none" strike="noStrike" baseline="0" dirty="0">
                <a:solidFill>
                  <a:srgbClr val="000000"/>
                </a:solidFill>
                <a:latin typeface="Segoe UI" panose="020B0502040204020203" pitchFamily="34" charset="0"/>
              </a:rPr>
              <a:t> </a:t>
            </a:r>
            <a:endParaRPr lang="es-CO" sz="2000" b="0" i="0" u="none" strike="noStrike" baseline="0" dirty="0">
              <a:solidFill>
                <a:srgbClr val="000000"/>
              </a:solidFill>
              <a:latin typeface="Segoe UI" panose="020B0502040204020203" pitchFamily="34" charset="0"/>
            </a:endParaRPr>
          </a:p>
          <a:p>
            <a:endParaRPr lang="es-CO" sz="2000" b="0" i="0" u="none" strike="noStrike" baseline="0" dirty="0">
              <a:solidFill>
                <a:srgbClr val="000000"/>
              </a:solidFill>
              <a:latin typeface="Segoe UI" panose="020B0502040204020203" pitchFamily="34" charset="0"/>
            </a:endParaRPr>
          </a:p>
          <a:p>
            <a:r>
              <a:rPr lang="en-US" sz="2000" b="1" i="0" u="none" strike="noStrike" baseline="0" dirty="0">
                <a:latin typeface="Consolas" panose="020B0609020204030204" pitchFamily="49" charset="0"/>
              </a:rPr>
              <a:t>%</a:t>
            </a:r>
            <a:r>
              <a:rPr lang="en-US" sz="2000" b="1" i="0" u="none" strike="noStrike" baseline="0" dirty="0" err="1">
                <a:latin typeface="Consolas" panose="020B0609020204030204" pitchFamily="49" charset="0"/>
              </a:rPr>
              <a:t>sql</a:t>
            </a:r>
            <a:r>
              <a:rPr lang="en-US" sz="2000" b="1" i="0" u="none" strike="noStrike" baseline="0" dirty="0">
                <a:latin typeface="Consolas" panose="020B0609020204030204" pitchFamily="49" charset="0"/>
              </a:rPr>
              <a:t> </a:t>
            </a:r>
            <a:r>
              <a:rPr lang="en-US" sz="2000" b="0" i="0" u="none" strike="noStrike" baseline="0" dirty="0">
                <a:latin typeface="Consolas" panose="020B0609020204030204" pitchFamily="49" charset="0"/>
              </a:rPr>
              <a:t>select min(DATE) from SPACEXTBL \ WHERE </a:t>
            </a:r>
            <a:r>
              <a:rPr lang="en-US" sz="2000" b="0" i="0" u="none" strike="noStrike" baseline="0" dirty="0" err="1">
                <a:latin typeface="Consolas" panose="020B0609020204030204" pitchFamily="49" charset="0"/>
              </a:rPr>
              <a:t>Landing_Outcome</a:t>
            </a:r>
            <a:r>
              <a:rPr lang="en-US" sz="2000" b="0" i="0" u="none" strike="noStrike" baseline="0" dirty="0">
                <a:latin typeface="Consolas" panose="020B0609020204030204" pitchFamily="49" charset="0"/>
              </a:rPr>
              <a:t> </a:t>
            </a:r>
            <a:r>
              <a:rPr lang="en-US" sz="2000" b="1" i="0" u="none" strike="noStrike" baseline="0" dirty="0">
                <a:latin typeface="Consolas" panose="020B0609020204030204" pitchFamily="49" charset="0"/>
              </a:rPr>
              <a:t>= </a:t>
            </a:r>
            <a:r>
              <a:rPr lang="en-US" sz="2000" b="0" i="0" u="none" strike="noStrike" baseline="0" dirty="0">
                <a:latin typeface="Consolas" panose="020B0609020204030204" pitchFamily="49" charset="0"/>
              </a:rPr>
              <a:t>'Success'; </a:t>
            </a:r>
          </a:p>
          <a:p>
            <a:endParaRPr lang="es-CO" sz="2000" b="0" i="0" u="none" strike="noStrike" baseline="0" dirty="0">
              <a:solidFill>
                <a:srgbClr val="0054AA"/>
              </a:solidFill>
              <a:latin typeface="Consolas" panose="020B0609020204030204" pitchFamily="49" charset="0"/>
            </a:endParaRPr>
          </a:p>
          <a:p>
            <a:r>
              <a:rPr lang="en-US" sz="2000" b="0" i="0" u="none" strike="noStrike" baseline="0" dirty="0">
                <a:solidFill>
                  <a:srgbClr val="000000"/>
                </a:solidFill>
                <a:latin typeface="Consolas" panose="020B0609020204030204" pitchFamily="49" charset="0"/>
              </a:rPr>
              <a:t>* sqlite:///my_data1.db Done. </a:t>
            </a:r>
          </a:p>
          <a:p>
            <a:r>
              <a:rPr lang="es-CO" sz="2000" b="1" i="0" u="none" strike="noStrike" baseline="0" dirty="0">
                <a:solidFill>
                  <a:srgbClr val="000000"/>
                </a:solidFill>
                <a:latin typeface="Segoe UI" panose="020B0502040204020203" pitchFamily="34" charset="0"/>
              </a:rPr>
              <a:t>min(DATE) </a:t>
            </a:r>
            <a:r>
              <a:rPr lang="es-CO" sz="2000" b="0" i="0" u="none" strike="noStrike" baseline="0" dirty="0">
                <a:solidFill>
                  <a:srgbClr val="000000"/>
                </a:solidFill>
                <a:latin typeface="Segoe UI" panose="020B0502040204020203" pitchFamily="34" charset="0"/>
              </a:rPr>
              <a:t>	</a:t>
            </a:r>
          </a:p>
          <a:p>
            <a:r>
              <a:rPr lang="es-CO" sz="2000" b="0" i="0" u="none" strike="noStrike" baseline="0" dirty="0">
                <a:solidFill>
                  <a:srgbClr val="000000"/>
                </a:solidFill>
                <a:latin typeface="Segoe UI" panose="020B0502040204020203" pitchFamily="34" charset="0"/>
              </a:rPr>
              <a:t>2018-07-22 </a:t>
            </a:r>
            <a:r>
              <a:rPr lang="es-CO" sz="18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7050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Names of booster version which have successfully landed on drone ship and had payload mass greater than 4000 but less than 6000</a:t>
            </a:r>
          </a:p>
          <a:p>
            <a:pPr lvl="1">
              <a:buFont typeface="Wingdings" panose="05000000000000000000" pitchFamily="2" charset="2"/>
              <a:buChar char="ü"/>
            </a:pPr>
            <a:r>
              <a:rPr lang="es-CO" sz="1800" b="0" i="0" u="none" strike="noStrike" baseline="0" dirty="0">
                <a:solidFill>
                  <a:srgbClr val="000000"/>
                </a:solidFill>
                <a:latin typeface="Arial" panose="020B0604020202020204" pitchFamily="34" charset="0"/>
                <a:cs typeface="Arial" panose="020B0604020202020204" pitchFamily="34" charset="0"/>
              </a:rPr>
              <a:t>F9 FT B1022 	</a:t>
            </a:r>
          </a:p>
          <a:p>
            <a:pPr lvl="1">
              <a:buFont typeface="Wingdings" panose="05000000000000000000" pitchFamily="2" charset="2"/>
              <a:buChar char="ü"/>
            </a:pPr>
            <a:r>
              <a:rPr lang="es-CO" sz="1800" b="0" i="0" u="none" strike="noStrike" baseline="0" dirty="0">
                <a:solidFill>
                  <a:srgbClr val="000000"/>
                </a:solidFill>
                <a:latin typeface="Arial" panose="020B0604020202020204" pitchFamily="34" charset="0"/>
                <a:cs typeface="Arial" panose="020B0604020202020204" pitchFamily="34" charset="0"/>
              </a:rPr>
              <a:t>F9 FT B1026 	</a:t>
            </a:r>
          </a:p>
          <a:p>
            <a:pPr lvl="1">
              <a:buFont typeface="Wingdings" panose="05000000000000000000" pitchFamily="2" charset="2"/>
              <a:buChar char="ü"/>
            </a:pPr>
            <a:r>
              <a:rPr lang="es-CO" sz="1800" b="0" i="0" u="none" strike="noStrike" baseline="0" dirty="0">
                <a:solidFill>
                  <a:srgbClr val="000000"/>
                </a:solidFill>
                <a:latin typeface="Arial" panose="020B0604020202020204" pitchFamily="34" charset="0"/>
                <a:cs typeface="Arial" panose="020B0604020202020204" pitchFamily="34" charset="0"/>
              </a:rPr>
              <a:t>F9 FT B1021.2 	</a:t>
            </a:r>
          </a:p>
          <a:p>
            <a:pPr lvl="1">
              <a:buFont typeface="Wingdings" panose="05000000000000000000" pitchFamily="2" charset="2"/>
              <a:buChar char="ü"/>
            </a:pPr>
            <a:r>
              <a:rPr lang="es-CO" sz="1800" b="0" i="0" u="none" strike="noStrike" baseline="0" dirty="0">
                <a:solidFill>
                  <a:srgbClr val="000000"/>
                </a:solidFill>
                <a:latin typeface="Arial" panose="020B0604020202020204" pitchFamily="34" charset="0"/>
                <a:cs typeface="Arial" panose="020B0604020202020204" pitchFamily="34" charset="0"/>
              </a:rPr>
              <a:t>F9 FT B1031.2</a:t>
            </a:r>
          </a:p>
          <a:p>
            <a:pPr marL="457200" lvl="1" indent="0">
              <a:buNone/>
            </a:pPr>
            <a:endParaRPr lang="en-US" sz="1600" dirty="0">
              <a:solidFill>
                <a:schemeClr val="accent3">
                  <a:lumMod val="25000"/>
                </a:schemeClr>
              </a:solidFill>
              <a:latin typeface="Arial" panose="020B0604020202020204" pitchFamily="34" charset="0"/>
              <a:cs typeface="Arial" panose="020B0604020202020204" pitchFamily="34" charset="0"/>
            </a:endParaRPr>
          </a:p>
          <a:p>
            <a:r>
              <a:rPr lang="en-US" sz="2000" b="0" i="0" u="none" strike="noStrike" baseline="0" dirty="0">
                <a:latin typeface="Arial" panose="020B0604020202020204" pitchFamily="34" charset="0"/>
                <a:cs typeface="Arial" panose="020B0604020202020204" pitchFamily="34" charset="0"/>
              </a:rPr>
              <a:t>I used SELECT statement to obtain ‘names of </a:t>
            </a:r>
            <a:r>
              <a:rPr lang="en-US" sz="2000" dirty="0">
                <a:latin typeface="Arial" panose="020B0604020202020204" pitchFamily="34" charset="0"/>
                <a:cs typeface="Arial" panose="020B0604020202020204" pitchFamily="34" charset="0"/>
              </a:rPr>
              <a:t>booster version’ </a:t>
            </a:r>
            <a:r>
              <a:rPr lang="en-US" sz="2000" b="0" i="0" u="none" strike="noStrike" baseline="0" dirty="0">
                <a:latin typeface="Arial" panose="020B0604020202020204" pitchFamily="34" charset="0"/>
                <a:cs typeface="Arial" panose="020B0604020202020204" pitchFamily="34" charset="0"/>
              </a:rPr>
              <a:t>using the ‘</a:t>
            </a:r>
            <a:r>
              <a:rPr lang="en-US" sz="2000" b="0" i="0" u="none" strike="noStrike" baseline="0" dirty="0" err="1">
                <a:latin typeface="Arial" panose="020B0604020202020204" pitchFamily="34" charset="0"/>
                <a:cs typeface="Arial" panose="020B0604020202020204" pitchFamily="34" charset="0"/>
              </a:rPr>
              <a:t>Booster_Version</a:t>
            </a:r>
            <a:r>
              <a:rPr lang="en-US" sz="2000" b="0" i="0" u="none" strike="noStrike" baseline="0" dirty="0">
                <a:latin typeface="Arial" panose="020B0604020202020204" pitchFamily="34" charset="0"/>
                <a:cs typeface="Arial" panose="020B0604020202020204" pitchFamily="34" charset="0"/>
              </a:rPr>
              <a:t>‘ column of the SPACEXTBL table where </a:t>
            </a:r>
            <a:r>
              <a:rPr lang="en-US" sz="2000" b="0" i="0" u="none" strike="noStrike" baseline="0" dirty="0" err="1">
                <a:latin typeface="Arial" panose="020B0604020202020204" pitchFamily="34" charset="0"/>
                <a:cs typeface="Arial" panose="020B0604020202020204" pitchFamily="34" charset="0"/>
              </a:rPr>
              <a:t>Landing_Outcome</a:t>
            </a:r>
            <a:r>
              <a:rPr lang="en-US" sz="2000" b="0" i="0" u="none" strike="noStrike" baseline="0" dirty="0">
                <a:latin typeface="Arial" panose="020B0604020202020204" pitchFamily="34" charset="0"/>
                <a:cs typeface="Arial" panose="020B0604020202020204" pitchFamily="34" charset="0"/>
              </a:rPr>
              <a:t> </a:t>
            </a:r>
            <a:r>
              <a:rPr lang="en-US" sz="2000" b="1" i="0"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'Success (drone ship)' </a:t>
            </a:r>
            <a:r>
              <a:rPr lang="en-US" sz="2000" i="0" u="none" strike="noStrike" baseline="0" dirty="0">
                <a:latin typeface="Arial" panose="020B0604020202020204" pitchFamily="34" charset="0"/>
                <a:cs typeface="Arial" panose="020B0604020202020204" pitchFamily="34" charset="0"/>
              </a:rPr>
              <a:t>and</a:t>
            </a:r>
            <a:r>
              <a:rPr lang="en-US" sz="2000" b="1" i="0"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PAYLOAD_MASS__KG_ was BETWEEN 4000 </a:t>
            </a:r>
            <a:r>
              <a:rPr lang="en-US" sz="2000" i="0" u="none" strike="noStrike" baseline="0" dirty="0">
                <a:latin typeface="Arial" panose="020B0604020202020204" pitchFamily="34" charset="0"/>
                <a:cs typeface="Arial" panose="020B0604020202020204" pitchFamily="34" charset="0"/>
              </a:rPr>
              <a:t>and</a:t>
            </a:r>
            <a:r>
              <a:rPr lang="en-US" sz="2000" b="1" i="0"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6000</a:t>
            </a:r>
          </a:p>
          <a:p>
            <a:endParaRPr lang="en-US" sz="2000" b="0" i="0" u="none" strike="noStrike" baseline="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uadroTexto 2">
            <a:extLst>
              <a:ext uri="{FF2B5EF4-FFF2-40B4-BE49-F238E27FC236}">
                <a16:creationId xmlns:a16="http://schemas.microsoft.com/office/drawing/2014/main" id="{4055A1AF-DE96-846A-160D-C045C0BF2383}"/>
              </a:ext>
            </a:extLst>
          </p:cNvPr>
          <p:cNvSpPr txBox="1"/>
          <p:nvPr/>
        </p:nvSpPr>
        <p:spPr>
          <a:xfrm>
            <a:off x="6571622" y="1819622"/>
            <a:ext cx="4886350" cy="4093428"/>
          </a:xfrm>
          <a:prstGeom prst="rect">
            <a:avLst/>
          </a:prstGeom>
          <a:noFill/>
        </p:spPr>
        <p:txBody>
          <a:bodyPr wrap="square">
            <a:spAutoFit/>
          </a:bodyPr>
          <a:lstStyle/>
          <a:p>
            <a:r>
              <a:rPr lang="es-CO" sz="2000" b="1" i="0" u="none" strike="noStrike" baseline="0" dirty="0" err="1">
                <a:solidFill>
                  <a:srgbClr val="000000"/>
                </a:solidFill>
                <a:latin typeface="Segoe UI Semibold" panose="020B0702040204020203" pitchFamily="34" charset="0"/>
              </a:rPr>
              <a:t>Task</a:t>
            </a:r>
            <a:r>
              <a:rPr lang="es-CO" sz="2000" b="1" i="0" u="none" strike="noStrike" baseline="0" dirty="0">
                <a:solidFill>
                  <a:srgbClr val="000000"/>
                </a:solidFill>
                <a:latin typeface="Segoe UI Semibold" panose="020B0702040204020203" pitchFamily="34" charset="0"/>
              </a:rPr>
              <a:t> 6 </a:t>
            </a:r>
            <a:endParaRPr lang="es-CO" sz="2000" b="0" i="0" u="none" strike="noStrike" baseline="0" dirty="0">
              <a:solidFill>
                <a:srgbClr val="000000"/>
              </a:solidFill>
              <a:latin typeface="Segoe UI Semibold" panose="020B0702040204020203" pitchFamily="34" charset="0"/>
            </a:endParaRPr>
          </a:p>
          <a:p>
            <a:r>
              <a:rPr lang="en-US" sz="1600" b="1" i="0" u="none" strike="noStrike" baseline="0" dirty="0">
                <a:solidFill>
                  <a:srgbClr val="000000"/>
                </a:solidFill>
                <a:latin typeface="Segoe UI Semibold" panose="020B0702040204020203" pitchFamily="34" charset="0"/>
              </a:rPr>
              <a:t>List the names of the boosters which have success in drone ship and have payload mass greater than 4000 but less than 6000 </a:t>
            </a:r>
            <a:endParaRPr lang="en-US" sz="1600" b="0" i="0" u="none" strike="noStrike" baseline="0" dirty="0">
              <a:solidFill>
                <a:srgbClr val="000000"/>
              </a:solidFill>
              <a:latin typeface="Segoe UI Semibold" panose="020B0702040204020203" pitchFamily="34" charset="0"/>
            </a:endParaRPr>
          </a:p>
          <a:p>
            <a:endParaRPr lang="es-CO" sz="1600" b="0" i="0" u="none" strike="noStrike" baseline="0" dirty="0">
              <a:solidFill>
                <a:srgbClr val="000000"/>
              </a:solidFill>
              <a:latin typeface="Segoe UI Semibold" panose="020B0702040204020203" pitchFamily="34" charset="0"/>
            </a:endParaRPr>
          </a:p>
          <a:p>
            <a:r>
              <a:rPr lang="en-US" sz="1600" b="1" i="0" u="none" strike="noStrike" baseline="0" dirty="0">
                <a:latin typeface="Consolas" panose="020B0609020204030204" pitchFamily="49" charset="0"/>
              </a:rPr>
              <a:t>%</a:t>
            </a:r>
            <a:r>
              <a:rPr lang="en-US" sz="1600" b="1" i="0" u="none" strike="noStrike" baseline="0" dirty="0" err="1">
                <a:latin typeface="Consolas" panose="020B0609020204030204" pitchFamily="49" charset="0"/>
              </a:rPr>
              <a:t>sql</a:t>
            </a:r>
            <a:r>
              <a:rPr lang="en-US" sz="1600" b="1" i="0" u="none" strike="noStrike" baseline="0" dirty="0">
                <a:latin typeface="Consolas" panose="020B0609020204030204" pitchFamily="49" charset="0"/>
              </a:rPr>
              <a:t> </a:t>
            </a:r>
            <a:r>
              <a:rPr lang="en-US" sz="1600" b="0" i="0" u="none" strike="noStrike" baseline="0" dirty="0">
                <a:latin typeface="Consolas" panose="020B0609020204030204" pitchFamily="49" charset="0"/>
              </a:rPr>
              <a:t>select </a:t>
            </a:r>
            <a:r>
              <a:rPr lang="en-US" sz="1600" b="0" i="0" u="none" strike="noStrike" baseline="0" dirty="0" err="1">
                <a:latin typeface="Consolas" panose="020B0609020204030204" pitchFamily="49" charset="0"/>
              </a:rPr>
              <a:t>Booster_Version</a:t>
            </a:r>
            <a:r>
              <a:rPr lang="en-US" sz="1600" b="0" i="0" u="none" strike="noStrike" baseline="0" dirty="0">
                <a:latin typeface="Consolas" panose="020B0609020204030204" pitchFamily="49" charset="0"/>
              </a:rPr>
              <a:t> from SPACEXTBL \ where </a:t>
            </a:r>
            <a:r>
              <a:rPr lang="en-US" sz="1600" b="0" i="0" u="none" strike="noStrike" baseline="0" dirty="0" err="1">
                <a:latin typeface="Consolas" panose="020B0609020204030204" pitchFamily="49" charset="0"/>
              </a:rPr>
              <a:t>Landing_Outcome</a:t>
            </a:r>
            <a:r>
              <a:rPr lang="en-US" sz="1600" b="0" i="0" u="none" strike="noStrike" baseline="0" dirty="0">
                <a:latin typeface="Consolas" panose="020B0609020204030204" pitchFamily="49" charset="0"/>
              </a:rPr>
              <a:t> </a:t>
            </a:r>
            <a:r>
              <a:rPr lang="en-US" sz="1600" b="1" i="0" u="none" strike="noStrike" baseline="0" dirty="0">
                <a:latin typeface="Consolas" panose="020B0609020204030204" pitchFamily="49" charset="0"/>
              </a:rPr>
              <a:t>= </a:t>
            </a:r>
            <a:r>
              <a:rPr lang="en-US" sz="1600" b="0" i="0" u="none" strike="noStrike" baseline="0" dirty="0">
                <a:latin typeface="Consolas" panose="020B0609020204030204" pitchFamily="49" charset="0"/>
              </a:rPr>
              <a:t>'Success (drone ship)' \ </a:t>
            </a:r>
            <a:r>
              <a:rPr lang="en-US" sz="1600" b="1" i="0" u="none" strike="noStrike" baseline="0" dirty="0">
                <a:latin typeface="Consolas" panose="020B0609020204030204" pitchFamily="49" charset="0"/>
              </a:rPr>
              <a:t>and </a:t>
            </a:r>
            <a:r>
              <a:rPr lang="en-US" sz="1600" b="0" i="0" u="none" strike="noStrike" baseline="0" dirty="0">
                <a:latin typeface="Consolas" panose="020B0609020204030204" pitchFamily="49" charset="0"/>
              </a:rPr>
              <a:t>PAYLOAD_MASS__KG_ BETWEEN 4000 </a:t>
            </a:r>
            <a:r>
              <a:rPr lang="en-US" sz="1600" b="1" i="0" u="none" strike="noStrike" baseline="0" dirty="0">
                <a:latin typeface="Consolas" panose="020B0609020204030204" pitchFamily="49" charset="0"/>
              </a:rPr>
              <a:t>and </a:t>
            </a:r>
            <a:r>
              <a:rPr lang="en-US" sz="1600" b="0" i="0" u="none" strike="noStrike" baseline="0" dirty="0">
                <a:latin typeface="Consolas" panose="020B0609020204030204" pitchFamily="49" charset="0"/>
              </a:rPr>
              <a:t>6000; </a:t>
            </a:r>
          </a:p>
          <a:p>
            <a:endParaRPr lang="es-CO" sz="1600" b="0" i="0" u="none" strike="noStrike" baseline="0" dirty="0">
              <a:solidFill>
                <a:srgbClr val="0054AA"/>
              </a:solidFill>
              <a:latin typeface="Consolas" panose="020B0609020204030204" pitchFamily="49" charset="0"/>
            </a:endParaRPr>
          </a:p>
          <a:p>
            <a:r>
              <a:rPr lang="en-US" sz="1600" b="0" i="0" u="none" strike="noStrike" baseline="0" dirty="0">
                <a:solidFill>
                  <a:srgbClr val="000000"/>
                </a:solidFill>
                <a:latin typeface="Consolas" panose="020B0609020204030204" pitchFamily="49" charset="0"/>
              </a:rPr>
              <a:t>* sqlite:///my_data1.db Done. </a:t>
            </a:r>
          </a:p>
          <a:p>
            <a:r>
              <a:rPr lang="es-CO" sz="1600" b="1" i="0" u="none" strike="noStrike" baseline="0" dirty="0" err="1">
                <a:solidFill>
                  <a:srgbClr val="000000"/>
                </a:solidFill>
                <a:latin typeface="Segoe UI" panose="020B0502040204020203" pitchFamily="34" charset="0"/>
              </a:rPr>
              <a:t>Booster_Version</a:t>
            </a:r>
            <a:r>
              <a:rPr lang="es-CO" sz="1600" b="1" i="0" u="none" strike="noStrike" baseline="0" dirty="0">
                <a:solidFill>
                  <a:srgbClr val="000000"/>
                </a:solidFill>
                <a:latin typeface="Segoe UI" panose="020B0502040204020203" pitchFamily="34" charset="0"/>
              </a:rPr>
              <a:t> </a:t>
            </a:r>
            <a:r>
              <a:rPr lang="es-CO" sz="1600" b="0" i="0" u="none" strike="noStrike" baseline="0" dirty="0">
                <a:solidFill>
                  <a:srgbClr val="000000"/>
                </a:solidFill>
                <a:latin typeface="Segoe UI" panose="020B0502040204020203" pitchFamily="34" charset="0"/>
              </a:rPr>
              <a:t>	</a:t>
            </a:r>
          </a:p>
          <a:p>
            <a:r>
              <a:rPr lang="es-CO" sz="1600" b="0" i="0" u="none" strike="noStrike" baseline="0" dirty="0">
                <a:solidFill>
                  <a:srgbClr val="000000"/>
                </a:solidFill>
                <a:latin typeface="Segoe UI" panose="020B0502040204020203" pitchFamily="34" charset="0"/>
              </a:rPr>
              <a:t>F9 FT B1022 	</a:t>
            </a:r>
          </a:p>
          <a:p>
            <a:r>
              <a:rPr lang="es-CO" sz="1600" b="0" i="0" u="none" strike="noStrike" baseline="0" dirty="0">
                <a:solidFill>
                  <a:srgbClr val="000000"/>
                </a:solidFill>
                <a:latin typeface="Segoe UI" panose="020B0502040204020203" pitchFamily="34" charset="0"/>
              </a:rPr>
              <a:t>F9 FT B1026 	</a:t>
            </a:r>
          </a:p>
          <a:p>
            <a:r>
              <a:rPr lang="es-CO" sz="1600" b="0" i="0" u="none" strike="noStrike" baseline="0" dirty="0">
                <a:solidFill>
                  <a:srgbClr val="000000"/>
                </a:solidFill>
                <a:latin typeface="Segoe UI" panose="020B0502040204020203" pitchFamily="34" charset="0"/>
              </a:rPr>
              <a:t>F9 FT B1021.2 	</a:t>
            </a:r>
          </a:p>
          <a:p>
            <a:r>
              <a:rPr lang="es-CO" sz="1600" b="0" i="0" u="none" strike="noStrike" baseline="0" dirty="0">
                <a:solidFill>
                  <a:srgbClr val="000000"/>
                </a:solidFill>
                <a:latin typeface="Segoe UI" panose="020B0502040204020203" pitchFamily="34" charset="0"/>
              </a:rPr>
              <a:t>F9 FT B1031.2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6963"/>
            <a:ext cx="10326708" cy="438108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r>
              <a:rPr lang="en-US" sz="1700" b="0" i="0" u="none" strike="noStrike" baseline="0" dirty="0">
                <a:solidFill>
                  <a:srgbClr val="292929"/>
                </a:solidFill>
                <a:latin typeface="Arial" panose="020B0604020202020204" pitchFamily="34" charset="0"/>
                <a:cs typeface="Arial" panose="020B0604020202020204" pitchFamily="34" charset="0"/>
              </a:rPr>
              <a:t>Data Collection using SpaceX REST API </a:t>
            </a:r>
          </a:p>
          <a:p>
            <a:pPr lvl="1"/>
            <a:r>
              <a:rPr lang="en-US" sz="1700" b="0" i="0" u="none" strike="noStrike" baseline="0" dirty="0">
                <a:solidFill>
                  <a:srgbClr val="292929"/>
                </a:solidFill>
                <a:latin typeface="Arial" panose="020B0604020202020204" pitchFamily="34" charset="0"/>
                <a:cs typeface="Arial" panose="020B0604020202020204" pitchFamily="34" charset="0"/>
              </a:rPr>
              <a:t>Data Collection with Web Scraping</a:t>
            </a:r>
          </a:p>
          <a:p>
            <a:pPr lvl="1"/>
            <a:r>
              <a:rPr lang="es-CO" sz="1700" b="0" i="0" u="none" strike="noStrike" baseline="0" dirty="0">
                <a:solidFill>
                  <a:srgbClr val="292929"/>
                </a:solidFill>
                <a:latin typeface="Arial" panose="020B0604020202020204" pitchFamily="34" charset="0"/>
                <a:cs typeface="Arial" panose="020B0604020202020204" pitchFamily="34" charset="0"/>
              </a:rPr>
              <a:t>Data </a:t>
            </a:r>
            <a:r>
              <a:rPr lang="es-CO" sz="1700" b="0" i="0" u="none" strike="noStrike" baseline="0" dirty="0" err="1">
                <a:solidFill>
                  <a:srgbClr val="292929"/>
                </a:solidFill>
                <a:latin typeface="Arial" panose="020B0604020202020204" pitchFamily="34" charset="0"/>
                <a:cs typeface="Arial" panose="020B0604020202020204" pitchFamily="34" charset="0"/>
              </a:rPr>
              <a:t>Wrangling</a:t>
            </a:r>
            <a:r>
              <a:rPr lang="es-CO" sz="1700" b="0" i="0" u="none" strike="noStrike" baseline="0" dirty="0">
                <a:solidFill>
                  <a:srgbClr val="292929"/>
                </a:solidFill>
                <a:latin typeface="Arial" panose="020B0604020202020204" pitchFamily="34" charset="0"/>
                <a:cs typeface="Arial" panose="020B0604020202020204" pitchFamily="34" charset="0"/>
              </a:rPr>
              <a:t> </a:t>
            </a:r>
            <a:r>
              <a:rPr lang="en-US" sz="1700" dirty="0">
                <a:solidFill>
                  <a:srgbClr val="292929"/>
                </a:solidFill>
                <a:latin typeface="Arial" panose="020B0604020202020204" pitchFamily="34" charset="0"/>
                <a:cs typeface="Arial" panose="020B0604020202020204" pitchFamily="34" charset="0"/>
              </a:rPr>
              <a:t>to create success/fail outcome variable</a:t>
            </a:r>
            <a:endParaRPr lang="es-CO" sz="1700" dirty="0">
              <a:solidFill>
                <a:srgbClr val="292929"/>
              </a:solidFill>
              <a:latin typeface="Arial" panose="020B0604020202020204" pitchFamily="34" charset="0"/>
              <a:cs typeface="Arial" panose="020B0604020202020204" pitchFamily="34" charset="0"/>
            </a:endParaRPr>
          </a:p>
          <a:p>
            <a:pPr lvl="1"/>
            <a:r>
              <a:rPr lang="en-US" sz="1700" b="0" i="0" u="none" strike="noStrike" baseline="0" dirty="0">
                <a:solidFill>
                  <a:srgbClr val="292929"/>
                </a:solidFill>
                <a:latin typeface="Arial" panose="020B0604020202020204" pitchFamily="34" charset="0"/>
                <a:cs typeface="Arial" panose="020B0604020202020204" pitchFamily="34" charset="0"/>
              </a:rPr>
              <a:t>Exploratory Data Analysis using SQL</a:t>
            </a:r>
          </a:p>
          <a:p>
            <a:pPr lvl="1"/>
            <a:r>
              <a:rPr lang="en-US" sz="1700" b="0" i="0" u="none" strike="noStrike" baseline="0" dirty="0">
                <a:solidFill>
                  <a:srgbClr val="292929"/>
                </a:solidFill>
                <a:latin typeface="Arial" panose="020B0604020202020204" pitchFamily="34" charset="0"/>
                <a:cs typeface="Arial" panose="020B0604020202020204" pitchFamily="34" charset="0"/>
              </a:rPr>
              <a:t>Exploratory Data Analysis using Python Pandas and Matplotlib</a:t>
            </a:r>
          </a:p>
          <a:p>
            <a:pPr lvl="1"/>
            <a:r>
              <a:rPr lang="en-US" sz="1700" b="0" i="0" u="none" strike="noStrike" baseline="0" dirty="0">
                <a:solidFill>
                  <a:srgbClr val="292929"/>
                </a:solidFill>
                <a:latin typeface="Arial" panose="020B0604020202020204" pitchFamily="34" charset="0"/>
                <a:cs typeface="Arial" panose="020B0604020202020204" pitchFamily="34" charset="0"/>
              </a:rPr>
              <a:t>Launch Sites Analysis with Folium-Interactive Visual Analytics and </a:t>
            </a:r>
            <a:r>
              <a:rPr lang="en-US" sz="1700" b="0" i="0" u="none" strike="noStrike" baseline="0" dirty="0" err="1">
                <a:solidFill>
                  <a:srgbClr val="292929"/>
                </a:solidFill>
                <a:latin typeface="Arial" panose="020B0604020202020204" pitchFamily="34" charset="0"/>
                <a:cs typeface="Arial" panose="020B0604020202020204" pitchFamily="34" charset="0"/>
              </a:rPr>
              <a:t>PlotyDash</a:t>
            </a:r>
            <a:endParaRPr lang="en-US" sz="1700" b="0" i="0" u="none" strike="noStrike" baseline="0" dirty="0">
              <a:solidFill>
                <a:srgbClr val="292929"/>
              </a:solidFill>
              <a:latin typeface="Arial" panose="020B0604020202020204" pitchFamily="34" charset="0"/>
              <a:cs typeface="Arial" panose="020B0604020202020204" pitchFamily="34" charset="0"/>
            </a:endParaRPr>
          </a:p>
          <a:p>
            <a:pPr lvl="1"/>
            <a:r>
              <a:rPr lang="en-US" sz="1700" b="0" i="0" u="none" strike="noStrike" baseline="0" dirty="0">
                <a:solidFill>
                  <a:srgbClr val="292929"/>
                </a:solidFill>
                <a:latin typeface="Arial" panose="020B0604020202020204" pitchFamily="34" charset="0"/>
                <a:cs typeface="Arial" panose="020B0604020202020204" pitchFamily="34" charset="0"/>
              </a:rPr>
              <a:t>Machine Learning Landing Prediction </a:t>
            </a:r>
            <a:r>
              <a:rPr lang="en-US" sz="1700" b="0" i="0" u="none" strike="noStrike" baseline="0" dirty="0">
                <a:solidFill>
                  <a:srgbClr val="000000"/>
                </a:solidFill>
                <a:latin typeface="Arial" panose="020B0604020202020204" pitchFamily="34" charset="0"/>
                <a:cs typeface="Arial" panose="020B0604020202020204" pitchFamily="34" charset="0"/>
              </a:rPr>
              <a:t>to predict landing outcomes using logistic regression, (SVM), decision tree and KNN</a:t>
            </a:r>
            <a:endParaRPr lang="es-CO" sz="1700" b="0" i="0" u="none" strike="noStrike" baseline="0" dirty="0">
              <a:solidFill>
                <a:srgbClr val="000000"/>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r>
              <a:rPr lang="es-CO" sz="1700" b="0" i="0" u="none" strike="noStrike" baseline="0" dirty="0">
                <a:solidFill>
                  <a:srgbClr val="292929"/>
                </a:solidFill>
                <a:latin typeface="Arial" panose="020B0604020202020204" pitchFamily="34" charset="0"/>
                <a:cs typeface="Arial" panose="020B0604020202020204" pitchFamily="34" charset="0"/>
              </a:rPr>
              <a:t>EDA </a:t>
            </a:r>
            <a:r>
              <a:rPr lang="es-CO" sz="1700" b="0" i="0" u="none" strike="noStrike" baseline="0" dirty="0" err="1">
                <a:solidFill>
                  <a:srgbClr val="292929"/>
                </a:solidFill>
                <a:latin typeface="Arial" panose="020B0604020202020204" pitchFamily="34" charset="0"/>
                <a:cs typeface="Arial" panose="020B0604020202020204" pitchFamily="34" charset="0"/>
              </a:rPr>
              <a:t>results</a:t>
            </a:r>
            <a:r>
              <a:rPr lang="es-CO" sz="1800" b="0" i="0" u="none" strike="noStrike" baseline="0" dirty="0">
                <a:solidFill>
                  <a:srgbClr val="292929"/>
                </a:solidFill>
                <a:latin typeface="Arial" panose="020B0604020202020204" pitchFamily="34" charset="0"/>
                <a:cs typeface="Arial" panose="020B0604020202020204" pitchFamily="34" charset="0"/>
              </a:rPr>
              <a:t>:</a:t>
            </a:r>
            <a:r>
              <a:rPr lang="es-CO" sz="1400" b="0" i="0" u="none" strike="noStrike" baseline="0" dirty="0">
                <a:solidFill>
                  <a:srgbClr val="292929"/>
                </a:solidFill>
                <a:latin typeface="Arial" panose="020B0604020202020204" pitchFamily="34" charset="0"/>
                <a:cs typeface="Arial" panose="020B0604020202020204" pitchFamily="34" charset="0"/>
              </a:rPr>
              <a:t> </a:t>
            </a:r>
            <a:r>
              <a:rPr lang="en-US" sz="1500" b="0" i="0" u="none" strike="noStrike" baseline="0" dirty="0">
                <a:solidFill>
                  <a:srgbClr val="000000"/>
                </a:solidFill>
                <a:latin typeface="Arial" panose="020B0604020202020204" pitchFamily="34" charset="0"/>
                <a:cs typeface="Arial" panose="020B0604020202020204" pitchFamily="34" charset="0"/>
              </a:rPr>
              <a:t>Launch success has improved over time, KSC LC-39A has the highest success rate among landing sites, Orbits ES-L1, GEO, HEO, and SSO have a 100% success rate</a:t>
            </a:r>
          </a:p>
          <a:p>
            <a:pPr lvl="1"/>
            <a:r>
              <a:rPr lang="en-US" sz="1700" b="0" i="0" u="none" strike="noStrike" baseline="0" dirty="0">
                <a:solidFill>
                  <a:srgbClr val="292929"/>
                </a:solidFill>
                <a:latin typeface="Arial" panose="020B0604020202020204" pitchFamily="34" charset="0"/>
                <a:cs typeface="Arial" panose="020B0604020202020204" pitchFamily="34" charset="0"/>
              </a:rPr>
              <a:t>Interactive Visual Analytics and Dashboards</a:t>
            </a:r>
            <a:r>
              <a:rPr lang="en-US" sz="1400" b="0" i="0" u="none" strike="noStrike" baseline="0" dirty="0">
                <a:solidFill>
                  <a:srgbClr val="292929"/>
                </a:solidFill>
                <a:latin typeface="Arial" panose="020B0604020202020204" pitchFamily="34" charset="0"/>
                <a:cs typeface="Arial" panose="020B0604020202020204" pitchFamily="34" charset="0"/>
              </a:rPr>
              <a:t>: </a:t>
            </a:r>
            <a:r>
              <a:rPr lang="en-US" sz="1500" b="0" i="0" u="none" strike="noStrike" baseline="0" dirty="0">
                <a:solidFill>
                  <a:srgbClr val="000000"/>
                </a:solidFill>
                <a:latin typeface="Arial" panose="020B0604020202020204" pitchFamily="34" charset="0"/>
                <a:cs typeface="Arial" panose="020B0604020202020204" pitchFamily="34" charset="0"/>
              </a:rPr>
              <a:t>Most launch sites are near the equator and all are close to the coast</a:t>
            </a:r>
          </a:p>
          <a:p>
            <a:pPr lvl="1"/>
            <a:r>
              <a:rPr lang="es-CO" sz="1700" b="0" i="0" u="none" strike="noStrike" baseline="0" dirty="0">
                <a:solidFill>
                  <a:srgbClr val="292929"/>
                </a:solidFill>
                <a:latin typeface="Arial" panose="020B0604020202020204" pitchFamily="34" charset="0"/>
                <a:cs typeface="Arial" panose="020B0604020202020204" pitchFamily="34" charset="0"/>
              </a:rPr>
              <a:t>Predictive </a:t>
            </a:r>
            <a:r>
              <a:rPr lang="es-CO" sz="1700" b="0" i="0" u="none" strike="noStrike" baseline="0" dirty="0" err="1">
                <a:solidFill>
                  <a:srgbClr val="292929"/>
                </a:solidFill>
                <a:latin typeface="Arial" panose="020B0604020202020204" pitchFamily="34" charset="0"/>
                <a:cs typeface="Arial" panose="020B0604020202020204" pitchFamily="34" charset="0"/>
              </a:rPr>
              <a:t>Analysis</a:t>
            </a:r>
            <a:r>
              <a:rPr lang="es-CO" sz="1700" b="0" i="0" u="none" strike="noStrike" baseline="0" dirty="0">
                <a:solidFill>
                  <a:srgbClr val="292929"/>
                </a:solidFill>
                <a:latin typeface="Arial" panose="020B0604020202020204" pitchFamily="34" charset="0"/>
                <a:cs typeface="Arial" panose="020B0604020202020204" pitchFamily="34" charset="0"/>
              </a:rPr>
              <a:t>(</a:t>
            </a:r>
            <a:r>
              <a:rPr lang="es-CO" sz="1700" b="0" i="0" u="none" strike="noStrike" baseline="0" dirty="0" err="1">
                <a:solidFill>
                  <a:srgbClr val="292929"/>
                </a:solidFill>
                <a:latin typeface="Arial" panose="020B0604020202020204" pitchFamily="34" charset="0"/>
                <a:cs typeface="Arial" panose="020B0604020202020204" pitchFamily="34" charset="0"/>
              </a:rPr>
              <a:t>Classification</a:t>
            </a:r>
            <a:r>
              <a:rPr lang="es-CO" sz="1700" b="0" i="0" u="none" strike="noStrike" baseline="0" dirty="0">
                <a:solidFill>
                  <a:srgbClr val="292929"/>
                </a:solidFill>
                <a:latin typeface="Arial" panose="020B0604020202020204" pitchFamily="34" charset="0"/>
                <a:cs typeface="Arial" panose="020B0604020202020204" pitchFamily="34" charset="0"/>
              </a:rPr>
              <a:t>): </a:t>
            </a:r>
            <a:r>
              <a:rPr lang="es-CO" sz="1500" b="0" i="0" u="none" strike="noStrike" baseline="0" dirty="0">
                <a:solidFill>
                  <a:srgbClr val="292929"/>
                </a:solidFill>
                <a:latin typeface="Arial" panose="020B0604020202020204" pitchFamily="34" charset="0"/>
                <a:cs typeface="Arial" panose="020B0604020202020204" pitchFamily="34" charset="0"/>
              </a:rPr>
              <a:t>A</a:t>
            </a:r>
            <a:r>
              <a:rPr lang="en-US" sz="1500" b="0" i="0" u="none" strike="noStrike" baseline="0" dirty="0" err="1">
                <a:solidFill>
                  <a:srgbClr val="000000"/>
                </a:solidFill>
                <a:latin typeface="Arial" panose="020B0604020202020204" pitchFamily="34" charset="0"/>
                <a:cs typeface="Arial" panose="020B0604020202020204" pitchFamily="34" charset="0"/>
              </a:rPr>
              <a:t>ll</a:t>
            </a:r>
            <a:r>
              <a:rPr lang="en-US" sz="1500" b="0" i="0" u="none" strike="noStrike" baseline="0" dirty="0">
                <a:solidFill>
                  <a:srgbClr val="000000"/>
                </a:solidFill>
                <a:latin typeface="Arial" panose="020B0604020202020204" pitchFamily="34" charset="0"/>
                <a:cs typeface="Arial" panose="020B0604020202020204" pitchFamily="34" charset="0"/>
              </a:rPr>
              <a:t> models performed similarly on the test set. </a:t>
            </a:r>
          </a:p>
          <a:p>
            <a:pPr lvl="1"/>
            <a:endParaRPr lang="es-CO" sz="1800" b="0" i="0" u="none" strike="noStrike" baseline="0" dirty="0">
              <a:solidFill>
                <a:srgbClr val="292929"/>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8946" y="1825625"/>
            <a:ext cx="5279098" cy="4062709"/>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The total number of successful and failure mission outcomes was:</a:t>
            </a:r>
          </a:p>
          <a:p>
            <a:pPr lvl="1">
              <a:buFont typeface="Wingdings" panose="05000000000000000000" pitchFamily="2" charset="2"/>
              <a:buChar char="ü"/>
            </a:pPr>
            <a:r>
              <a:rPr lang="es-CO" sz="1600" b="1" i="0" u="none" strike="noStrike" baseline="0" dirty="0" err="1">
                <a:solidFill>
                  <a:srgbClr val="000000"/>
                </a:solidFill>
                <a:latin typeface="Arial" panose="020B0604020202020204" pitchFamily="34" charset="0"/>
                <a:cs typeface="Arial" panose="020B0604020202020204" pitchFamily="34" charset="0"/>
              </a:rPr>
              <a:t>Mission_Outcome</a:t>
            </a:r>
            <a:r>
              <a:rPr lang="es-CO" sz="1600" b="1" i="0" u="none" strike="noStrike" baseline="0" dirty="0">
                <a:solidFill>
                  <a:srgbClr val="000000"/>
                </a:solidFill>
                <a:latin typeface="Arial" panose="020B0604020202020204" pitchFamily="34" charset="0"/>
                <a:cs typeface="Arial" panose="020B0604020202020204" pitchFamily="34" charset="0"/>
              </a:rPr>
              <a:t> </a:t>
            </a:r>
            <a:r>
              <a:rPr lang="es-CO" sz="1600" b="0" i="0" u="none" strike="noStrike" baseline="0" dirty="0">
                <a:solidFill>
                  <a:srgbClr val="000000"/>
                </a:solidFill>
                <a:latin typeface="Arial" panose="020B0604020202020204" pitchFamily="34" charset="0"/>
                <a:cs typeface="Arial" panose="020B0604020202020204" pitchFamily="34" charset="0"/>
              </a:rPr>
              <a:t>     </a:t>
            </a:r>
            <a:r>
              <a:rPr lang="es-CO" sz="1600" b="1" i="0" u="none" strike="noStrike" baseline="0" dirty="0" err="1">
                <a:solidFill>
                  <a:srgbClr val="000000"/>
                </a:solidFill>
                <a:latin typeface="Arial" panose="020B0604020202020204" pitchFamily="34" charset="0"/>
                <a:cs typeface="Arial" panose="020B0604020202020204" pitchFamily="34" charset="0"/>
              </a:rPr>
              <a:t>total_number</a:t>
            </a:r>
            <a:r>
              <a:rPr lang="es-CO" sz="1600" b="1" i="0" u="none" strike="noStrike" baseline="0" dirty="0">
                <a:solidFill>
                  <a:srgbClr val="000000"/>
                </a:solidFill>
                <a:latin typeface="Arial" panose="020B0604020202020204" pitchFamily="34" charset="0"/>
                <a:cs typeface="Arial" panose="020B0604020202020204" pitchFamily="34" charset="0"/>
              </a:rPr>
              <a:t> </a:t>
            </a:r>
            <a:r>
              <a:rPr lang="es-CO" sz="1600" b="0" i="0" u="none" strike="noStrike" baseline="0" dirty="0">
                <a:solidFill>
                  <a:srgbClr val="000000"/>
                </a:solidFill>
                <a:latin typeface="Arial" panose="020B0604020202020204" pitchFamily="34" charset="0"/>
                <a:cs typeface="Arial" panose="020B0604020202020204" pitchFamily="34" charset="0"/>
              </a:rPr>
              <a:t>	</a:t>
            </a:r>
          </a:p>
          <a:p>
            <a:pPr lvl="1">
              <a:buFont typeface="Wingdings" panose="05000000000000000000" pitchFamily="2" charset="2"/>
              <a:buChar char="ü"/>
            </a:pPr>
            <a:r>
              <a:rPr lang="es-CO" sz="1600" b="0" i="0" u="none" strike="noStrike" baseline="0" dirty="0" err="1">
                <a:solidFill>
                  <a:srgbClr val="000000"/>
                </a:solidFill>
                <a:latin typeface="Arial" panose="020B0604020202020204" pitchFamily="34" charset="0"/>
                <a:cs typeface="Arial" panose="020B0604020202020204" pitchFamily="34" charset="0"/>
              </a:rPr>
              <a:t>Failure</a:t>
            </a:r>
            <a:r>
              <a:rPr lang="es-CO" sz="1600" b="0" i="0" u="none" strike="noStrike" baseline="0" dirty="0">
                <a:solidFill>
                  <a:srgbClr val="000000"/>
                </a:solidFill>
                <a:latin typeface="Arial" panose="020B0604020202020204" pitchFamily="34" charset="0"/>
                <a:cs typeface="Arial" panose="020B0604020202020204" pitchFamily="34" charset="0"/>
              </a:rPr>
              <a:t> (in </a:t>
            </a:r>
            <a:r>
              <a:rPr lang="es-CO" sz="1600" b="0" i="0" u="none" strike="noStrike" baseline="0" dirty="0" err="1">
                <a:solidFill>
                  <a:srgbClr val="000000"/>
                </a:solidFill>
                <a:latin typeface="Arial" panose="020B0604020202020204" pitchFamily="34" charset="0"/>
                <a:cs typeface="Arial" panose="020B0604020202020204" pitchFamily="34" charset="0"/>
              </a:rPr>
              <a:t>flight</a:t>
            </a:r>
            <a:r>
              <a:rPr lang="es-CO" sz="1600" b="0" i="0" u="none" strike="noStrike" baseline="0" dirty="0">
                <a:solidFill>
                  <a:srgbClr val="000000"/>
                </a:solidFill>
                <a:latin typeface="Arial" panose="020B0604020202020204" pitchFamily="34" charset="0"/>
                <a:cs typeface="Arial" panose="020B0604020202020204" pitchFamily="34" charset="0"/>
              </a:rPr>
              <a:t>)                               1 	</a:t>
            </a:r>
          </a:p>
          <a:p>
            <a:pPr lvl="1">
              <a:buFont typeface="Wingdings" panose="05000000000000000000" pitchFamily="2" charset="2"/>
              <a:buChar char="ü"/>
            </a:pPr>
            <a:r>
              <a:rPr lang="es-CO" sz="1600" b="0" i="0" u="none" strike="noStrike" baseline="0" dirty="0" err="1">
                <a:solidFill>
                  <a:srgbClr val="000000"/>
                </a:solidFill>
                <a:latin typeface="Arial" panose="020B0604020202020204" pitchFamily="34" charset="0"/>
                <a:cs typeface="Arial" panose="020B0604020202020204" pitchFamily="34" charset="0"/>
              </a:rPr>
              <a:t>Success</a:t>
            </a:r>
            <a:r>
              <a:rPr lang="es-CO" sz="1600" b="0" i="0" u="none" strike="noStrike" baseline="0" dirty="0">
                <a:solidFill>
                  <a:srgbClr val="000000"/>
                </a:solidFill>
                <a:latin typeface="Arial" panose="020B0604020202020204" pitchFamily="34" charset="0"/>
                <a:cs typeface="Arial" panose="020B0604020202020204" pitchFamily="34" charset="0"/>
              </a:rPr>
              <a:t> 	                                  98 	</a:t>
            </a:r>
          </a:p>
          <a:p>
            <a:pPr lvl="1">
              <a:buFont typeface="Wingdings" panose="05000000000000000000" pitchFamily="2" charset="2"/>
              <a:buChar char="ü"/>
            </a:pPr>
            <a:r>
              <a:rPr lang="es-CO" sz="1600" b="0" i="0" u="none" strike="noStrike" baseline="0" dirty="0" err="1">
                <a:solidFill>
                  <a:srgbClr val="000000"/>
                </a:solidFill>
                <a:latin typeface="Arial" panose="020B0604020202020204" pitchFamily="34" charset="0"/>
                <a:cs typeface="Arial" panose="020B0604020202020204" pitchFamily="34" charset="0"/>
              </a:rPr>
              <a:t>Success</a:t>
            </a:r>
            <a:r>
              <a:rPr lang="es-CO" sz="1600" b="0" i="0" u="none" strike="noStrike" baseline="0" dirty="0">
                <a:solidFill>
                  <a:srgbClr val="000000"/>
                </a:solidFill>
                <a:latin typeface="Arial" panose="020B0604020202020204" pitchFamily="34" charset="0"/>
                <a:cs typeface="Arial" panose="020B0604020202020204" pitchFamily="34" charset="0"/>
              </a:rPr>
              <a:t> 	                                    1 	</a:t>
            </a:r>
          </a:p>
          <a:p>
            <a:pPr lvl="1">
              <a:buFont typeface="Wingdings" panose="05000000000000000000" pitchFamily="2" charset="2"/>
              <a:buChar char="ü"/>
            </a:pPr>
            <a:r>
              <a:rPr lang="en-US" sz="1600" b="0" i="0" u="none" strike="noStrike" baseline="0" dirty="0">
                <a:solidFill>
                  <a:srgbClr val="000000"/>
                </a:solidFill>
                <a:latin typeface="Arial" panose="020B0604020202020204" pitchFamily="34" charset="0"/>
                <a:cs typeface="Arial" panose="020B0604020202020204" pitchFamily="34" charset="0"/>
              </a:rPr>
              <a:t>Success (payload status unclear)    1</a:t>
            </a:r>
          </a:p>
          <a:p>
            <a:pPr marL="457200" lvl="1" indent="0">
              <a:buNone/>
            </a:pPr>
            <a:endParaRPr lang="en-US" sz="1100" dirty="0">
              <a:solidFill>
                <a:schemeClr val="accent3">
                  <a:lumMod val="25000"/>
                </a:schemeClr>
              </a:solidFill>
              <a:latin typeface="Arial" panose="020B0604020202020204" pitchFamily="34" charset="0"/>
              <a:cs typeface="Arial" panose="020B0604020202020204" pitchFamily="34" charset="0"/>
            </a:endParaRPr>
          </a:p>
          <a:p>
            <a:r>
              <a:rPr lang="en-US" sz="2000" b="0" i="0" u="none" strike="noStrike" baseline="0" dirty="0">
                <a:latin typeface="Arial" panose="020B0604020202020204" pitchFamily="34" charset="0"/>
                <a:cs typeface="Arial" panose="020B0604020202020204" pitchFamily="34" charset="0"/>
              </a:rPr>
              <a:t>I used SELECT statement and </a:t>
            </a:r>
            <a:r>
              <a:rPr lang="en-US" sz="2000" b="0" i="0" u="none" strike="noStrike" baseline="0" dirty="0">
                <a:solidFill>
                  <a:srgbClr val="292929"/>
                </a:solidFill>
                <a:latin typeface="Arial" panose="020B0604020202020204" pitchFamily="34" charset="0"/>
                <a:cs typeface="Arial" panose="020B0604020202020204" pitchFamily="34" charset="0"/>
              </a:rPr>
              <a:t>COUNT function </a:t>
            </a:r>
            <a:r>
              <a:rPr lang="en-US" sz="2000" b="0" i="0" u="none" strike="noStrike" baseline="0" dirty="0">
                <a:latin typeface="Arial" panose="020B0604020202020204" pitchFamily="34" charset="0"/>
                <a:cs typeface="Arial" panose="020B0604020202020204" pitchFamily="34" charset="0"/>
              </a:rPr>
              <a:t>to obtain ‘Total </a:t>
            </a:r>
            <a:r>
              <a:rPr lang="en-US" sz="2000" dirty="0">
                <a:solidFill>
                  <a:schemeClr val="accent3">
                    <a:lumMod val="25000"/>
                  </a:schemeClr>
                </a:solidFill>
                <a:latin typeface="Arial" panose="020B0604020202020204" pitchFamily="34" charset="0"/>
                <a:cs typeface="Arial" panose="020B0604020202020204" pitchFamily="34" charset="0"/>
              </a:rPr>
              <a:t>successful and failure mission outcomes</a:t>
            </a:r>
            <a:r>
              <a:rPr lang="en-US" sz="200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a:t>
            </a:r>
            <a:r>
              <a:rPr lang="en-US" sz="2000" b="0" i="0" u="none" strike="noStrike" baseline="0" dirty="0">
                <a:solidFill>
                  <a:srgbClr val="202020"/>
                </a:solidFill>
                <a:latin typeface="Consolas" panose="020B0609020204030204" pitchFamily="49" charset="0"/>
              </a:rPr>
              <a:t>MISSION_OUTCOME</a:t>
            </a:r>
            <a:r>
              <a:rPr lang="en-US" sz="2000" b="0" i="0" u="none" strike="noStrike" baseline="0" dirty="0">
                <a:latin typeface="Arial" panose="020B0604020202020204" pitchFamily="34" charset="0"/>
                <a:cs typeface="Arial" panose="020B0604020202020204" pitchFamily="34" charset="0"/>
              </a:rPr>
              <a:t>‘ column of the SPACEXTBL table grouping by the same column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uadroTexto 5">
            <a:extLst>
              <a:ext uri="{FF2B5EF4-FFF2-40B4-BE49-F238E27FC236}">
                <a16:creationId xmlns:a16="http://schemas.microsoft.com/office/drawing/2014/main" id="{15F9C267-2FD9-7B9D-90BC-50BCBE028108}"/>
              </a:ext>
            </a:extLst>
          </p:cNvPr>
          <p:cNvSpPr txBox="1"/>
          <p:nvPr/>
        </p:nvSpPr>
        <p:spPr>
          <a:xfrm>
            <a:off x="6692202" y="1647880"/>
            <a:ext cx="4718956" cy="3785652"/>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7 </a:t>
            </a:r>
            <a:endParaRPr lang="es-CO" sz="2400" b="0" i="0" u="none" strike="noStrike" baseline="0" dirty="0">
              <a:solidFill>
                <a:srgbClr val="000000"/>
              </a:solidFill>
              <a:latin typeface="Segoe UI Semibold" panose="020B0702040204020203" pitchFamily="34" charset="0"/>
            </a:endParaRPr>
          </a:p>
          <a:p>
            <a:r>
              <a:rPr lang="en-US" b="1" i="0" u="none" strike="noStrike" baseline="0" dirty="0">
                <a:solidFill>
                  <a:srgbClr val="000000"/>
                </a:solidFill>
                <a:latin typeface="Segoe UI Semibold" panose="020B0702040204020203" pitchFamily="34" charset="0"/>
              </a:rPr>
              <a:t>List the total number of successful and failure mission outcomes </a:t>
            </a:r>
            <a:endParaRPr lang="en-US" b="0" i="0" u="none" strike="noStrike" baseline="0" dirty="0">
              <a:solidFill>
                <a:srgbClr val="000000"/>
              </a:solidFill>
              <a:latin typeface="Segoe UI Semibold" panose="020B0702040204020203" pitchFamily="34" charset="0"/>
            </a:endParaRPr>
          </a:p>
          <a:p>
            <a:endParaRPr lang="es-CO" b="0" i="0" u="none" strike="noStrike" baseline="0" dirty="0">
              <a:solidFill>
                <a:srgbClr val="000000"/>
              </a:solidFill>
              <a:latin typeface="Segoe UI Semibold" panose="020B0702040204020203" pitchFamily="34" charset="0"/>
            </a:endParaRPr>
          </a:p>
          <a:p>
            <a:r>
              <a:rPr lang="en-US" sz="1600" b="1" i="0" u="none" strike="noStrike" baseline="0" dirty="0">
                <a:latin typeface="Consolas" panose="020B0609020204030204" pitchFamily="49" charset="0"/>
              </a:rPr>
              <a:t>%</a:t>
            </a:r>
            <a:r>
              <a:rPr lang="en-US" sz="1600" b="1" i="0" u="none" strike="noStrike" baseline="0" dirty="0" err="1">
                <a:latin typeface="Consolas" panose="020B0609020204030204" pitchFamily="49" charset="0"/>
              </a:rPr>
              <a:t>sql</a:t>
            </a:r>
            <a:r>
              <a:rPr lang="en-US" sz="1600" b="1" i="0" u="none" strike="noStrike" baseline="0" dirty="0">
                <a:latin typeface="Consolas" panose="020B0609020204030204" pitchFamily="49" charset="0"/>
              </a:rPr>
              <a:t> </a:t>
            </a:r>
            <a:r>
              <a:rPr lang="en-US" sz="1600" b="0" i="0" u="none" strike="noStrike" baseline="0" dirty="0">
                <a:latin typeface="Consolas" panose="020B0609020204030204" pitchFamily="49" charset="0"/>
              </a:rPr>
              <a:t>SELECT MISSION_OUTCOME, COUNT(*) as </a:t>
            </a:r>
            <a:r>
              <a:rPr lang="en-US" sz="1600" b="0" i="0" u="none" strike="noStrike" baseline="0" dirty="0" err="1">
                <a:latin typeface="Consolas" panose="020B0609020204030204" pitchFamily="49" charset="0"/>
              </a:rPr>
              <a:t>total_number</a:t>
            </a:r>
            <a:r>
              <a:rPr lang="en-US" sz="1600" b="0" i="0" u="none" strike="noStrike" baseline="0" dirty="0">
                <a:latin typeface="Consolas" panose="020B0609020204030204" pitchFamily="49" charset="0"/>
              </a:rPr>
              <a:t> \ FROM SPACEXTBL \ GROUP BY MISSION_OUTCOME; </a:t>
            </a:r>
          </a:p>
          <a:p>
            <a:endParaRPr lang="es-CO" sz="1600" b="0" i="0" u="none" strike="noStrike" baseline="0" dirty="0">
              <a:solidFill>
                <a:srgbClr val="0054AA"/>
              </a:solidFill>
              <a:latin typeface="Consolas" panose="020B0609020204030204" pitchFamily="49" charset="0"/>
            </a:endParaRPr>
          </a:p>
          <a:p>
            <a:r>
              <a:rPr lang="en-US" sz="1600" b="0" i="0" u="none" strike="noStrike" baseline="0" dirty="0">
                <a:solidFill>
                  <a:srgbClr val="000000"/>
                </a:solidFill>
                <a:latin typeface="Consolas" panose="020B0609020204030204" pitchFamily="49" charset="0"/>
              </a:rPr>
              <a:t>* sqlite:///my_data1.db Done. </a:t>
            </a:r>
          </a:p>
          <a:p>
            <a:r>
              <a:rPr lang="es-CO" sz="1600" b="1" i="0" u="none" strike="noStrike" baseline="0" dirty="0" err="1">
                <a:solidFill>
                  <a:srgbClr val="000000"/>
                </a:solidFill>
                <a:latin typeface="Segoe UI" panose="020B0502040204020203" pitchFamily="34" charset="0"/>
              </a:rPr>
              <a:t>Mission_Outcome</a:t>
            </a:r>
            <a:r>
              <a:rPr lang="es-CO" sz="1600" b="1" i="0" u="none" strike="noStrike" baseline="0" dirty="0">
                <a:solidFill>
                  <a:srgbClr val="000000"/>
                </a:solidFill>
                <a:latin typeface="Segoe UI" panose="020B0502040204020203" pitchFamily="34" charset="0"/>
              </a:rPr>
              <a:t> </a:t>
            </a:r>
            <a:r>
              <a:rPr lang="es-CO" sz="1600" b="0" i="0" u="none" strike="noStrike" baseline="0" dirty="0">
                <a:solidFill>
                  <a:srgbClr val="000000"/>
                </a:solidFill>
                <a:latin typeface="Segoe UI" panose="020B0502040204020203" pitchFamily="34" charset="0"/>
              </a:rPr>
              <a:t>	   </a:t>
            </a:r>
            <a:r>
              <a:rPr lang="es-CO" sz="1600" b="1" i="0" u="none" strike="noStrike" baseline="0" dirty="0" err="1">
                <a:solidFill>
                  <a:srgbClr val="000000"/>
                </a:solidFill>
                <a:latin typeface="Segoe UI" panose="020B0502040204020203" pitchFamily="34" charset="0"/>
              </a:rPr>
              <a:t>total_number</a:t>
            </a:r>
            <a:r>
              <a:rPr lang="es-CO" sz="1600" b="1" i="0" u="none" strike="noStrike" baseline="0" dirty="0">
                <a:solidFill>
                  <a:srgbClr val="000000"/>
                </a:solidFill>
                <a:latin typeface="Segoe UI" panose="020B0502040204020203" pitchFamily="34" charset="0"/>
              </a:rPr>
              <a:t> </a:t>
            </a:r>
            <a:r>
              <a:rPr lang="es-CO" sz="1600" b="0" i="0" u="none" strike="noStrike" baseline="0" dirty="0">
                <a:solidFill>
                  <a:srgbClr val="000000"/>
                </a:solidFill>
                <a:latin typeface="Segoe UI" panose="020B0502040204020203" pitchFamily="34" charset="0"/>
              </a:rPr>
              <a:t>	</a:t>
            </a:r>
          </a:p>
          <a:p>
            <a:r>
              <a:rPr lang="es-CO" sz="1600" b="0" i="0" u="none" strike="noStrike" baseline="0" dirty="0" err="1">
                <a:solidFill>
                  <a:srgbClr val="000000"/>
                </a:solidFill>
                <a:latin typeface="Segoe UI" panose="020B0502040204020203" pitchFamily="34" charset="0"/>
              </a:rPr>
              <a:t>Failure</a:t>
            </a:r>
            <a:r>
              <a:rPr lang="es-CO" sz="1600" b="0" i="0" u="none" strike="noStrike" baseline="0" dirty="0">
                <a:solidFill>
                  <a:srgbClr val="000000"/>
                </a:solidFill>
                <a:latin typeface="Segoe UI" panose="020B0502040204020203" pitchFamily="34" charset="0"/>
              </a:rPr>
              <a:t> (in </a:t>
            </a:r>
            <a:r>
              <a:rPr lang="es-CO" sz="1600" b="0" i="0" u="none" strike="noStrike" baseline="0" dirty="0" err="1">
                <a:solidFill>
                  <a:srgbClr val="000000"/>
                </a:solidFill>
                <a:latin typeface="Segoe UI" panose="020B0502040204020203" pitchFamily="34" charset="0"/>
              </a:rPr>
              <a:t>flight</a:t>
            </a:r>
            <a:r>
              <a:rPr lang="es-CO" sz="1600" b="0" i="0" u="none" strike="noStrike" baseline="0" dirty="0">
                <a:solidFill>
                  <a:srgbClr val="000000"/>
                </a:solidFill>
                <a:latin typeface="Segoe UI" panose="020B0502040204020203" pitchFamily="34" charset="0"/>
              </a:rPr>
              <a:t>) 	                      1 	</a:t>
            </a:r>
          </a:p>
          <a:p>
            <a:r>
              <a:rPr lang="es-CO" sz="1600" b="0" i="0" u="none" strike="noStrike" baseline="0" dirty="0" err="1">
                <a:solidFill>
                  <a:srgbClr val="000000"/>
                </a:solidFill>
                <a:latin typeface="Segoe UI" panose="020B0502040204020203" pitchFamily="34" charset="0"/>
              </a:rPr>
              <a:t>Success</a:t>
            </a:r>
            <a:r>
              <a:rPr lang="es-CO" sz="1600" b="0" i="0" u="none" strike="noStrike" baseline="0" dirty="0">
                <a:solidFill>
                  <a:srgbClr val="000000"/>
                </a:solidFill>
                <a:latin typeface="Segoe UI" panose="020B0502040204020203" pitchFamily="34" charset="0"/>
              </a:rPr>
              <a:t> 	                                     98 	</a:t>
            </a:r>
          </a:p>
          <a:p>
            <a:r>
              <a:rPr lang="es-CO" sz="1600" b="0" i="0" u="none" strike="noStrike" baseline="0" dirty="0" err="1">
                <a:solidFill>
                  <a:srgbClr val="000000"/>
                </a:solidFill>
                <a:latin typeface="Segoe UI" panose="020B0502040204020203" pitchFamily="34" charset="0"/>
              </a:rPr>
              <a:t>Success</a:t>
            </a:r>
            <a:r>
              <a:rPr lang="es-CO" sz="1600" b="0" i="0" u="none" strike="noStrike" baseline="0" dirty="0">
                <a:solidFill>
                  <a:srgbClr val="000000"/>
                </a:solidFill>
                <a:latin typeface="Segoe UI" panose="020B0502040204020203" pitchFamily="34" charset="0"/>
              </a:rPr>
              <a:t> 	                                       1 	</a:t>
            </a:r>
          </a:p>
          <a:p>
            <a:r>
              <a:rPr lang="en-US" sz="1600" b="0" i="0" u="none" strike="noStrike" baseline="0" dirty="0">
                <a:solidFill>
                  <a:srgbClr val="000000"/>
                </a:solidFill>
                <a:latin typeface="Segoe UI" panose="020B0502040204020203" pitchFamily="34" charset="0"/>
              </a:rPr>
              <a:t>Success (payload status unclear)    1 </a:t>
            </a:r>
            <a:r>
              <a:rPr lang="en-US" sz="18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08759" cy="4351338"/>
          </a:xfrm>
          <a:prstGeom prst="rect">
            <a:avLst/>
          </a:prstGeom>
        </p:spPr>
        <p:txBody>
          <a:bodyPr>
            <a:normAutofit fontScale="92500" lnSpcReduction="20000"/>
          </a:bodyPr>
          <a:lstStyle/>
          <a:p>
            <a:pPr>
              <a:lnSpc>
                <a:spcPct val="100000"/>
              </a:lnSpc>
              <a:spcBef>
                <a:spcPts val="1400"/>
              </a:spcBef>
            </a:pPr>
            <a:r>
              <a:rPr lang="en-US" sz="2100" dirty="0">
                <a:solidFill>
                  <a:schemeClr val="accent3">
                    <a:lumMod val="25000"/>
                  </a:schemeClr>
                </a:solidFill>
                <a:latin typeface="Arial" panose="020B0604020202020204" pitchFamily="34" charset="0"/>
                <a:cs typeface="Arial" panose="020B0604020202020204" pitchFamily="34" charset="0"/>
              </a:rPr>
              <a:t>Names of the booster version which have carried the maximum payload mass was:</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B1048.4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B1049.4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B1051.3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B1056.4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B1048.5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B1051.4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B1049.5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B1060.2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B1058.3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B1051.6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B1060.3 	</a:t>
            </a:r>
          </a:p>
          <a:p>
            <a:pPr lvl="1">
              <a:buFont typeface="Wingdings" panose="05000000000000000000" pitchFamily="2" charset="2"/>
              <a:buChar char="ü"/>
            </a:pPr>
            <a:r>
              <a:rPr lang="es-CO" sz="1200" b="0" i="0" u="none" strike="noStrike" baseline="0" dirty="0">
                <a:solidFill>
                  <a:srgbClr val="000000"/>
                </a:solidFill>
                <a:latin typeface="Arial" panose="020B0604020202020204" pitchFamily="34" charset="0"/>
                <a:cs typeface="Arial" panose="020B0604020202020204" pitchFamily="34" charset="0"/>
              </a:rPr>
              <a:t>F9 B5 B1049.7</a:t>
            </a:r>
          </a:p>
          <a:p>
            <a:pPr lvl="1">
              <a:buFont typeface="Wingdings" panose="05000000000000000000" pitchFamily="2" charset="2"/>
              <a:buChar char="ü"/>
            </a:pPr>
            <a:endParaRPr lang="en-US" sz="1100" dirty="0">
              <a:solidFill>
                <a:schemeClr val="accent3">
                  <a:lumMod val="25000"/>
                </a:schemeClr>
              </a:solidFill>
              <a:latin typeface="Arial" panose="020B0604020202020204" pitchFamily="34" charset="0"/>
              <a:cs typeface="Arial" panose="020B0604020202020204" pitchFamily="34" charset="0"/>
            </a:endParaRPr>
          </a:p>
          <a:p>
            <a:r>
              <a:rPr lang="en-US" sz="1900" b="0" i="0" u="none" strike="noStrike" baseline="0" dirty="0">
                <a:latin typeface="Arial" panose="020B0604020202020204" pitchFamily="34" charset="0"/>
                <a:cs typeface="Arial" panose="020B0604020202020204" pitchFamily="34" charset="0"/>
              </a:rPr>
              <a:t>I used SELECT statement and MAX</a:t>
            </a:r>
            <a:r>
              <a:rPr lang="en-US" sz="1900" b="0" i="0" u="none" strike="noStrike" baseline="0" dirty="0">
                <a:solidFill>
                  <a:srgbClr val="292929"/>
                </a:solidFill>
                <a:latin typeface="Arial" panose="020B0604020202020204" pitchFamily="34" charset="0"/>
                <a:cs typeface="Arial" panose="020B0604020202020204" pitchFamily="34" charset="0"/>
              </a:rPr>
              <a:t> function </a:t>
            </a:r>
            <a:r>
              <a:rPr lang="en-US" sz="1900" b="0" i="0" u="none" strike="noStrike" baseline="0" dirty="0">
                <a:latin typeface="Arial" panose="020B0604020202020204" pitchFamily="34" charset="0"/>
                <a:cs typeface="Arial" panose="020B0604020202020204" pitchFamily="34" charset="0"/>
              </a:rPr>
              <a:t>to obtain ‘</a:t>
            </a:r>
            <a:r>
              <a:rPr lang="en-US" sz="1900" dirty="0">
                <a:solidFill>
                  <a:schemeClr val="accent3">
                    <a:lumMod val="25000"/>
                  </a:schemeClr>
                </a:solidFill>
                <a:latin typeface="Arial" panose="020B0604020202020204" pitchFamily="34" charset="0"/>
                <a:cs typeface="Arial" panose="020B0604020202020204" pitchFamily="34" charset="0"/>
              </a:rPr>
              <a:t>Names of the booster version </a:t>
            </a:r>
            <a:r>
              <a:rPr lang="en-US" sz="1900" dirty="0">
                <a:latin typeface="Arial" panose="020B0604020202020204" pitchFamily="34" charset="0"/>
                <a:cs typeface="Arial" panose="020B0604020202020204" pitchFamily="34" charset="0"/>
              </a:rPr>
              <a:t>’ </a:t>
            </a:r>
            <a:r>
              <a:rPr lang="en-US" sz="1900" b="0" i="0" u="none" strike="noStrike" baseline="0" dirty="0">
                <a:latin typeface="Arial" panose="020B0604020202020204" pitchFamily="34" charset="0"/>
                <a:cs typeface="Arial" panose="020B0604020202020204" pitchFamily="34" charset="0"/>
              </a:rPr>
              <a:t>using the ‘</a:t>
            </a:r>
            <a:r>
              <a:rPr lang="en-US" sz="2000" b="0" i="0" u="none" strike="noStrike" baseline="0" dirty="0">
                <a:latin typeface="Consolas" panose="020B0609020204030204" pitchFamily="49" charset="0"/>
              </a:rPr>
              <a:t>BOOSTER_VERSION</a:t>
            </a:r>
            <a:r>
              <a:rPr lang="en-US" sz="1900" b="0" i="0" u="none" strike="noStrike" baseline="0" dirty="0">
                <a:latin typeface="Arial" panose="020B0604020202020204" pitchFamily="34" charset="0"/>
                <a:cs typeface="Arial" panose="020B0604020202020204" pitchFamily="34" charset="0"/>
              </a:rPr>
              <a:t>‘ column of the SPACEXTBL table </a:t>
            </a:r>
            <a:r>
              <a:rPr lang="en-US" sz="1900" i="0" u="none" strike="noStrike" baseline="0" dirty="0">
                <a:latin typeface="Arial" panose="020B0604020202020204" pitchFamily="34" charset="0"/>
                <a:cs typeface="Arial" panose="020B0604020202020204" pitchFamily="34" charset="0"/>
              </a:rPr>
              <a:t>with </a:t>
            </a:r>
            <a:r>
              <a:rPr lang="en-US" sz="2000" i="0" u="none" strike="noStrike" baseline="0" dirty="0">
                <a:solidFill>
                  <a:srgbClr val="000000"/>
                </a:solidFill>
                <a:latin typeface="Arial" panose="020B0604020202020204" pitchFamily="34" charset="0"/>
                <a:cs typeface="Arial" panose="020B0604020202020204" pitchFamily="34" charset="0"/>
              </a:rPr>
              <a:t>the maximum payload mass kg</a:t>
            </a:r>
            <a:endParaRPr lang="en-US" sz="1900" i="0" u="none" strike="noStrike" baseline="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uadroTexto 5">
            <a:extLst>
              <a:ext uri="{FF2B5EF4-FFF2-40B4-BE49-F238E27FC236}">
                <a16:creationId xmlns:a16="http://schemas.microsoft.com/office/drawing/2014/main" id="{6D4379F1-23D3-8EAE-C58B-4018F3D29183}"/>
              </a:ext>
            </a:extLst>
          </p:cNvPr>
          <p:cNvSpPr txBox="1"/>
          <p:nvPr/>
        </p:nvSpPr>
        <p:spPr>
          <a:xfrm>
            <a:off x="6624714" y="1816080"/>
            <a:ext cx="4712543" cy="4370427"/>
          </a:xfrm>
          <a:prstGeom prst="rect">
            <a:avLst/>
          </a:prstGeom>
          <a:noFill/>
        </p:spPr>
        <p:txBody>
          <a:bodyPr wrap="square">
            <a:spAutoFit/>
          </a:bodyPr>
          <a:lstStyle/>
          <a:p>
            <a:r>
              <a:rPr lang="es-CO" sz="2000" b="1" i="0" u="none" strike="noStrike" baseline="0" dirty="0" err="1">
                <a:solidFill>
                  <a:srgbClr val="000000"/>
                </a:solidFill>
                <a:latin typeface="Segoe UI Semibold" panose="020B0702040204020203" pitchFamily="34" charset="0"/>
              </a:rPr>
              <a:t>Task</a:t>
            </a:r>
            <a:r>
              <a:rPr lang="es-CO" sz="2000" b="1" i="0" u="none" strike="noStrike" baseline="0" dirty="0">
                <a:solidFill>
                  <a:srgbClr val="000000"/>
                </a:solidFill>
                <a:latin typeface="Segoe UI Semibold" panose="020B0702040204020203" pitchFamily="34" charset="0"/>
              </a:rPr>
              <a:t> 8 </a:t>
            </a:r>
            <a:endParaRPr lang="es-CO" sz="2000" b="0" i="0" u="none" strike="noStrike" baseline="0" dirty="0">
              <a:solidFill>
                <a:srgbClr val="000000"/>
              </a:solidFill>
              <a:latin typeface="Segoe UI Semibold" panose="020B0702040204020203" pitchFamily="34" charset="0"/>
            </a:endParaRPr>
          </a:p>
          <a:p>
            <a:r>
              <a:rPr lang="en-US" sz="1400" b="1" i="0" u="none" strike="noStrike" baseline="0" dirty="0">
                <a:solidFill>
                  <a:srgbClr val="000000"/>
                </a:solidFill>
                <a:latin typeface="Segoe UI Semibold" panose="020B0702040204020203" pitchFamily="34" charset="0"/>
              </a:rPr>
              <a:t>List the names of the </a:t>
            </a:r>
            <a:r>
              <a:rPr lang="en-US" sz="1400" b="1" i="0" u="none" strike="noStrike" baseline="0" dirty="0" err="1">
                <a:solidFill>
                  <a:srgbClr val="000000"/>
                </a:solidFill>
                <a:latin typeface="Segoe UI Semibold" panose="020B0702040204020203" pitchFamily="34" charset="0"/>
              </a:rPr>
              <a:t>booster_versions</a:t>
            </a:r>
            <a:r>
              <a:rPr lang="en-US" sz="1400" b="1" i="0" u="none" strike="noStrike" baseline="0" dirty="0">
                <a:solidFill>
                  <a:srgbClr val="000000"/>
                </a:solidFill>
                <a:latin typeface="Segoe UI Semibold" panose="020B0702040204020203" pitchFamily="34" charset="0"/>
              </a:rPr>
              <a:t> which have carried the maximum payload mass. Use a subquery </a:t>
            </a:r>
            <a:endParaRPr lang="en-US" sz="1400" b="0" i="0" u="none" strike="noStrike" baseline="0" dirty="0">
              <a:solidFill>
                <a:srgbClr val="000000"/>
              </a:solidFill>
              <a:latin typeface="Segoe UI Semibold" panose="020B0702040204020203" pitchFamily="34" charset="0"/>
            </a:endParaRPr>
          </a:p>
          <a:p>
            <a:endParaRPr lang="es-CO" sz="1400" b="0" i="0" u="none" strike="noStrike" baseline="0" dirty="0">
              <a:solidFill>
                <a:srgbClr val="000000"/>
              </a:solidFill>
              <a:latin typeface="Segoe UI Semibold" panose="020B0702040204020203" pitchFamily="34" charset="0"/>
            </a:endParaRPr>
          </a:p>
          <a:p>
            <a:r>
              <a:rPr lang="en-US" sz="1200" b="1" i="0" u="none" strike="noStrike" baseline="0" dirty="0">
                <a:latin typeface="Consolas" panose="020B0609020204030204" pitchFamily="49" charset="0"/>
              </a:rPr>
              <a:t>%</a:t>
            </a:r>
            <a:r>
              <a:rPr lang="en-US" sz="1200" b="1" i="0" u="none" strike="noStrike" baseline="0" dirty="0" err="1">
                <a:latin typeface="Consolas" panose="020B0609020204030204" pitchFamily="49" charset="0"/>
              </a:rPr>
              <a:t>sql</a:t>
            </a:r>
            <a:r>
              <a:rPr lang="en-US" sz="1200" b="1" i="0" u="none" strike="noStrike" baseline="0" dirty="0">
                <a:latin typeface="Consolas" panose="020B0609020204030204" pitchFamily="49" charset="0"/>
              </a:rPr>
              <a:t> </a:t>
            </a:r>
            <a:r>
              <a:rPr lang="en-US" sz="1200" b="0" i="0" u="none" strike="noStrike" baseline="0" dirty="0">
                <a:latin typeface="Consolas" panose="020B0609020204030204" pitchFamily="49" charset="0"/>
              </a:rPr>
              <a:t>select BOOSTER_VERSION as </a:t>
            </a:r>
            <a:r>
              <a:rPr lang="en-US" sz="1200" b="0" i="0" u="none" strike="noStrike" baseline="0" dirty="0" err="1">
                <a:latin typeface="Consolas" panose="020B0609020204030204" pitchFamily="49" charset="0"/>
              </a:rPr>
              <a:t>boosterversion</a:t>
            </a:r>
            <a:r>
              <a:rPr lang="en-US" sz="1200" b="0" i="0" u="none" strike="noStrike" baseline="0" dirty="0">
                <a:latin typeface="Consolas" panose="020B0609020204030204" pitchFamily="49" charset="0"/>
              </a:rPr>
              <a:t> \ </a:t>
            </a:r>
            <a:r>
              <a:rPr lang="en-US" sz="1200" b="1" i="0" u="none" strike="noStrike" baseline="0" dirty="0">
                <a:latin typeface="Consolas" panose="020B0609020204030204" pitchFamily="49" charset="0"/>
              </a:rPr>
              <a:t>from </a:t>
            </a:r>
            <a:r>
              <a:rPr lang="en-US" sz="1200" b="0" i="0" u="none" strike="noStrike" baseline="0" dirty="0">
                <a:latin typeface="Consolas" panose="020B0609020204030204" pitchFamily="49" charset="0"/>
              </a:rPr>
              <a:t>SPACEXTBL \ where PAYLOAD_MASS__KG_</a:t>
            </a:r>
            <a:r>
              <a:rPr lang="en-US" sz="1200" b="1" i="0" u="none" strike="noStrike" baseline="0" dirty="0">
                <a:latin typeface="Consolas" panose="020B0609020204030204" pitchFamily="49" charset="0"/>
              </a:rPr>
              <a:t>=</a:t>
            </a:r>
            <a:r>
              <a:rPr lang="en-US" sz="1200" b="0" i="0" u="none" strike="noStrike" baseline="0" dirty="0">
                <a:latin typeface="Consolas" panose="020B0609020204030204" pitchFamily="49" charset="0"/>
              </a:rPr>
              <a:t>(select max(PAYLOAD_MASS__KG_) </a:t>
            </a:r>
            <a:r>
              <a:rPr lang="en-US" sz="1200" b="1" i="0" u="none" strike="noStrike" baseline="0" dirty="0">
                <a:latin typeface="Consolas" panose="020B0609020204030204" pitchFamily="49" charset="0"/>
              </a:rPr>
              <a:t>from </a:t>
            </a:r>
            <a:r>
              <a:rPr lang="en-US" sz="1200" b="0" i="0" u="none" strike="noStrike" baseline="0" dirty="0">
                <a:latin typeface="Consolas" panose="020B0609020204030204" pitchFamily="49" charset="0"/>
              </a:rPr>
              <a:t>SPACEXTBL); </a:t>
            </a:r>
          </a:p>
          <a:p>
            <a:endParaRPr lang="es-CO" sz="1200" b="0" i="0" u="none" strike="noStrike" baseline="0" dirty="0">
              <a:solidFill>
                <a:srgbClr val="0054AA"/>
              </a:solidFill>
              <a:latin typeface="Consolas" panose="020B0609020204030204" pitchFamily="49" charset="0"/>
            </a:endParaRPr>
          </a:p>
          <a:p>
            <a:r>
              <a:rPr lang="en-US" sz="1200" b="0" i="0" u="none" strike="noStrike" baseline="0" dirty="0">
                <a:solidFill>
                  <a:srgbClr val="000000"/>
                </a:solidFill>
                <a:latin typeface="Consolas" panose="020B0609020204030204" pitchFamily="49" charset="0"/>
              </a:rPr>
              <a:t>* sqlite:///my_data1.db Done. </a:t>
            </a:r>
          </a:p>
          <a:p>
            <a:r>
              <a:rPr lang="es-CO" sz="1200" b="1" i="0" u="none" strike="noStrike" baseline="0" dirty="0" err="1">
                <a:solidFill>
                  <a:srgbClr val="000000"/>
                </a:solidFill>
                <a:latin typeface="Segoe UI" panose="020B0502040204020203" pitchFamily="34" charset="0"/>
              </a:rPr>
              <a:t>boosterversion</a:t>
            </a:r>
            <a:r>
              <a:rPr lang="es-CO" sz="1200" b="1" i="0" u="none" strike="noStrike" baseline="0" dirty="0">
                <a:solidFill>
                  <a:srgbClr val="000000"/>
                </a:solidFill>
                <a:latin typeface="Segoe UI" panose="020B0502040204020203" pitchFamily="34" charset="0"/>
              </a:rPr>
              <a:t> </a:t>
            </a:r>
            <a:r>
              <a:rPr lang="es-CO" sz="1200" b="0" i="0" u="none" strike="noStrike" baseline="0" dirty="0">
                <a:solidFill>
                  <a:srgbClr val="000000"/>
                </a:solidFill>
                <a:latin typeface="Segoe UI" panose="020B0502040204020203" pitchFamily="34" charset="0"/>
              </a:rPr>
              <a:t>	</a:t>
            </a:r>
          </a:p>
          <a:p>
            <a:r>
              <a:rPr lang="es-CO" sz="1200" b="0" i="0" u="none" strike="noStrike" baseline="0" dirty="0">
                <a:solidFill>
                  <a:srgbClr val="000000"/>
                </a:solidFill>
                <a:latin typeface="Segoe UI" panose="020B0502040204020203" pitchFamily="34" charset="0"/>
              </a:rPr>
              <a:t>F9 B5 B1048.4 	</a:t>
            </a:r>
          </a:p>
          <a:p>
            <a:r>
              <a:rPr lang="es-CO" sz="1200" b="0" i="0" u="none" strike="noStrike" baseline="0" dirty="0">
                <a:solidFill>
                  <a:srgbClr val="000000"/>
                </a:solidFill>
                <a:latin typeface="Segoe UI" panose="020B0502040204020203" pitchFamily="34" charset="0"/>
              </a:rPr>
              <a:t>F9 B5 B1049.4 	</a:t>
            </a:r>
          </a:p>
          <a:p>
            <a:r>
              <a:rPr lang="es-CO" sz="1200" b="0" i="0" u="none" strike="noStrike" baseline="0" dirty="0">
                <a:solidFill>
                  <a:srgbClr val="000000"/>
                </a:solidFill>
                <a:latin typeface="Segoe UI" panose="020B0502040204020203" pitchFamily="34" charset="0"/>
              </a:rPr>
              <a:t>F9 B5 B1051.3 	</a:t>
            </a:r>
          </a:p>
          <a:p>
            <a:r>
              <a:rPr lang="es-CO" sz="1200" b="0" i="0" u="none" strike="noStrike" baseline="0" dirty="0">
                <a:solidFill>
                  <a:srgbClr val="000000"/>
                </a:solidFill>
                <a:latin typeface="Segoe UI" panose="020B0502040204020203" pitchFamily="34" charset="0"/>
              </a:rPr>
              <a:t>F9 B5 B1056.4 	</a:t>
            </a:r>
          </a:p>
          <a:p>
            <a:r>
              <a:rPr lang="es-CO" sz="1200" b="0" i="0" u="none" strike="noStrike" baseline="0" dirty="0">
                <a:solidFill>
                  <a:srgbClr val="000000"/>
                </a:solidFill>
                <a:latin typeface="Segoe UI" panose="020B0502040204020203" pitchFamily="34" charset="0"/>
              </a:rPr>
              <a:t>F9 B5 B1048.5 	</a:t>
            </a:r>
          </a:p>
          <a:p>
            <a:r>
              <a:rPr lang="es-CO" sz="1200" b="0" i="0" u="none" strike="noStrike" baseline="0" dirty="0">
                <a:solidFill>
                  <a:srgbClr val="000000"/>
                </a:solidFill>
                <a:latin typeface="Segoe UI" panose="020B0502040204020203" pitchFamily="34" charset="0"/>
              </a:rPr>
              <a:t>F9 B5 B1051.4 	</a:t>
            </a:r>
          </a:p>
          <a:p>
            <a:r>
              <a:rPr lang="es-CO" sz="1200" b="0" i="0" u="none" strike="noStrike" baseline="0" dirty="0">
                <a:solidFill>
                  <a:srgbClr val="000000"/>
                </a:solidFill>
                <a:latin typeface="Segoe UI" panose="020B0502040204020203" pitchFamily="34" charset="0"/>
              </a:rPr>
              <a:t>F9 B5 B1049.5 	</a:t>
            </a:r>
          </a:p>
          <a:p>
            <a:r>
              <a:rPr lang="es-CO" sz="1200" b="0" i="0" u="none" strike="noStrike" baseline="0" dirty="0">
                <a:solidFill>
                  <a:srgbClr val="000000"/>
                </a:solidFill>
                <a:latin typeface="Segoe UI" panose="020B0502040204020203" pitchFamily="34" charset="0"/>
              </a:rPr>
              <a:t>F9 B5 B1060.2 	</a:t>
            </a:r>
          </a:p>
          <a:p>
            <a:r>
              <a:rPr lang="es-CO" sz="1200" b="0" i="0" u="none" strike="noStrike" baseline="0" dirty="0">
                <a:solidFill>
                  <a:srgbClr val="000000"/>
                </a:solidFill>
                <a:latin typeface="Segoe UI" panose="020B0502040204020203" pitchFamily="34" charset="0"/>
              </a:rPr>
              <a:t>F9 B5 B1058.3 	</a:t>
            </a:r>
          </a:p>
          <a:p>
            <a:r>
              <a:rPr lang="es-CO" sz="1200" b="0" i="0" u="none" strike="noStrike" baseline="0" dirty="0">
                <a:solidFill>
                  <a:srgbClr val="000000"/>
                </a:solidFill>
                <a:latin typeface="Segoe UI" panose="020B0502040204020203" pitchFamily="34" charset="0"/>
              </a:rPr>
              <a:t>F9 B5 B1051.6 	</a:t>
            </a:r>
          </a:p>
          <a:p>
            <a:r>
              <a:rPr lang="es-CO" sz="1200" b="0" i="0" u="none" strike="noStrike" baseline="0" dirty="0">
                <a:solidFill>
                  <a:srgbClr val="000000"/>
                </a:solidFill>
                <a:latin typeface="Segoe UI" panose="020B0502040204020203" pitchFamily="34" charset="0"/>
              </a:rPr>
              <a:t>F9 B5 B1060.3 	</a:t>
            </a:r>
          </a:p>
          <a:p>
            <a:r>
              <a:rPr lang="es-CO" sz="1200" b="0" i="0" u="none" strike="noStrike" baseline="0" dirty="0">
                <a:solidFill>
                  <a:srgbClr val="000000"/>
                </a:solidFill>
                <a:latin typeface="Segoe UI" panose="020B0502040204020203" pitchFamily="34" charset="0"/>
              </a:rPr>
              <a:t>F9 B5 B1049.7 	</a:t>
            </a:r>
            <a:endParaRPr lang="es-CO" sz="1800" b="0" i="0" u="none" strike="noStrike" baseline="0"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0875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was:</a:t>
            </a:r>
          </a:p>
          <a:p>
            <a:pPr marL="0" indent="0">
              <a:buNone/>
            </a:pPr>
            <a:r>
              <a:rPr lang="en-US" sz="1050" b="1" i="0" u="none" strike="noStrike" baseline="0" dirty="0">
                <a:solidFill>
                  <a:srgbClr val="000000"/>
                </a:solidFill>
                <a:latin typeface="Segoe UI" panose="020B0502040204020203" pitchFamily="34" charset="0"/>
              </a:rPr>
              <a:t>month </a:t>
            </a:r>
            <a:r>
              <a:rPr lang="en-US" sz="1050" b="0" i="0" u="none" strike="noStrike" baseline="0" dirty="0">
                <a:solidFill>
                  <a:srgbClr val="000000"/>
                </a:solidFill>
                <a:latin typeface="Segoe UI" panose="020B0502040204020203" pitchFamily="34" charset="0"/>
              </a:rPr>
              <a:t>	</a:t>
            </a:r>
            <a:r>
              <a:rPr lang="en-US" sz="1050" b="1" i="0" u="none" strike="noStrike" baseline="0" dirty="0">
                <a:solidFill>
                  <a:srgbClr val="000000"/>
                </a:solidFill>
                <a:latin typeface="Segoe UI" panose="020B0502040204020203" pitchFamily="34" charset="0"/>
              </a:rPr>
              <a:t>Date </a:t>
            </a:r>
            <a:r>
              <a:rPr lang="en-US" sz="1050" dirty="0">
                <a:solidFill>
                  <a:srgbClr val="000000"/>
                </a:solidFill>
                <a:latin typeface="Segoe UI" panose="020B0502040204020203" pitchFamily="34" charset="0"/>
              </a:rPr>
              <a:t>           </a:t>
            </a:r>
            <a:r>
              <a:rPr lang="en-US" sz="1050" b="1" i="0" u="none" strike="noStrike" baseline="0" dirty="0" err="1">
                <a:solidFill>
                  <a:srgbClr val="000000"/>
                </a:solidFill>
                <a:latin typeface="Segoe UI" panose="020B0502040204020203" pitchFamily="34" charset="0"/>
              </a:rPr>
              <a:t>Booster_Version</a:t>
            </a:r>
            <a:r>
              <a:rPr lang="en-US" sz="1050" b="1" i="0" u="none" strike="noStrike" baseline="0" dirty="0">
                <a:solidFill>
                  <a:srgbClr val="000000"/>
                </a:solidFill>
                <a:latin typeface="Segoe UI" panose="020B0502040204020203" pitchFamily="34" charset="0"/>
              </a:rPr>
              <a:t> </a:t>
            </a:r>
            <a:r>
              <a:rPr lang="en-US" sz="1050" b="0" i="0" u="none" strike="noStrike" baseline="0" dirty="0">
                <a:solidFill>
                  <a:srgbClr val="000000"/>
                </a:solidFill>
                <a:latin typeface="Segoe UI" panose="020B0502040204020203" pitchFamily="34" charset="0"/>
              </a:rPr>
              <a:t>	</a:t>
            </a:r>
            <a:r>
              <a:rPr lang="en-US" sz="1050" b="1" i="0" u="none" strike="noStrike" baseline="0" dirty="0" err="1">
                <a:solidFill>
                  <a:srgbClr val="000000"/>
                </a:solidFill>
                <a:latin typeface="Segoe UI" panose="020B0502040204020203" pitchFamily="34" charset="0"/>
              </a:rPr>
              <a:t>Launch_Site</a:t>
            </a:r>
            <a:r>
              <a:rPr lang="en-US" sz="1050" b="1" i="0" u="none" strike="noStrike" baseline="0" dirty="0">
                <a:solidFill>
                  <a:srgbClr val="000000"/>
                </a:solidFill>
                <a:latin typeface="Segoe UI" panose="020B0502040204020203" pitchFamily="34" charset="0"/>
              </a:rPr>
              <a:t> </a:t>
            </a:r>
            <a:r>
              <a:rPr lang="en-US" sz="1050" b="0" i="0" u="none" strike="noStrike" baseline="0" dirty="0">
                <a:solidFill>
                  <a:srgbClr val="000000"/>
                </a:solidFill>
                <a:latin typeface="Segoe UI" panose="020B0502040204020203" pitchFamily="34" charset="0"/>
              </a:rPr>
              <a:t>	</a:t>
            </a:r>
            <a:r>
              <a:rPr lang="en-US" sz="1050" b="1" i="0" u="none" strike="noStrike" baseline="0" dirty="0" err="1">
                <a:solidFill>
                  <a:srgbClr val="000000"/>
                </a:solidFill>
                <a:latin typeface="Segoe UI" panose="020B0502040204020203" pitchFamily="34" charset="0"/>
              </a:rPr>
              <a:t>Landing_Outcome</a:t>
            </a:r>
            <a:r>
              <a:rPr lang="en-US" sz="1050" b="1" i="0" u="none" strike="noStrike" baseline="0" dirty="0">
                <a:solidFill>
                  <a:srgbClr val="000000"/>
                </a:solidFill>
                <a:latin typeface="Segoe UI" panose="020B0502040204020203" pitchFamily="34" charset="0"/>
              </a:rPr>
              <a:t> </a:t>
            </a:r>
            <a:r>
              <a:rPr lang="en-US" sz="1050" b="0" i="0" u="none" strike="noStrike" baseline="0" dirty="0">
                <a:solidFill>
                  <a:srgbClr val="000000"/>
                </a:solidFill>
                <a:latin typeface="Segoe UI" panose="020B0502040204020203" pitchFamily="34" charset="0"/>
              </a:rPr>
              <a:t>	</a:t>
            </a:r>
          </a:p>
          <a:p>
            <a:pPr marL="0" indent="0">
              <a:buNone/>
            </a:pPr>
            <a:r>
              <a:rPr lang="en-US" sz="1050" b="0" i="0" u="none" strike="noStrike" baseline="0" dirty="0">
                <a:solidFill>
                  <a:srgbClr val="000000"/>
                </a:solidFill>
                <a:latin typeface="Segoe UI" panose="020B0502040204020203" pitchFamily="34" charset="0"/>
              </a:rPr>
              <a:t>5- 	2015-01-10 	F9 v1.1 B1012 	CCAFS LC-40 	Failure (drone ship) 	</a:t>
            </a:r>
          </a:p>
          <a:p>
            <a:pPr marL="0" indent="0">
              <a:buNone/>
            </a:pPr>
            <a:r>
              <a:rPr lang="en-US" sz="1050" b="0" i="0" u="none" strike="noStrike" baseline="0" dirty="0">
                <a:solidFill>
                  <a:srgbClr val="000000"/>
                </a:solidFill>
                <a:latin typeface="Segoe UI" panose="020B0502040204020203" pitchFamily="34" charset="0"/>
              </a:rPr>
              <a:t>5- 	2015-04-14 	F9 v1.1 B1015 	CCAFS LC-40 	Failure (drone ship </a:t>
            </a:r>
          </a:p>
          <a:p>
            <a:pPr marL="0" indent="0">
              <a:buNone/>
            </a:pPr>
            <a:endParaRPr lang="en-US" sz="1050" dirty="0">
              <a:solidFill>
                <a:srgbClr val="000000"/>
              </a:solidFill>
              <a:latin typeface="Segoe UI" panose="020B0502040204020203" pitchFamily="34" charset="0"/>
            </a:endParaRPr>
          </a:p>
          <a:p>
            <a:pPr marL="0" indent="0">
              <a:buNone/>
            </a:pPr>
            <a:r>
              <a:rPr lang="en-US" sz="1050" b="0" i="0" u="none" strike="noStrike" baseline="0" dirty="0">
                <a:solidFill>
                  <a:srgbClr val="000000"/>
                </a:solidFill>
                <a:latin typeface="Segoe UI" panose="020B0502040204020203" pitchFamily="34" charset="0"/>
              </a:rPr>
              <a:t>	</a:t>
            </a:r>
          </a:p>
          <a:p>
            <a:r>
              <a:rPr lang="en-US" sz="2000" b="0" i="0" u="none" strike="noStrike" baseline="0" dirty="0">
                <a:latin typeface="Arial" panose="020B0604020202020204" pitchFamily="34" charset="0"/>
                <a:cs typeface="Arial" panose="020B0604020202020204" pitchFamily="34" charset="0"/>
              </a:rPr>
              <a:t>I used SELECT statement to obtain for 2015 and failed landing outcome </a:t>
            </a:r>
            <a:r>
              <a:rPr lang="en-US" sz="2000" dirty="0">
                <a:latin typeface="Arial" panose="020B0604020202020204" pitchFamily="34" charset="0"/>
                <a:cs typeface="Arial" panose="020B0604020202020204" pitchFamily="34" charset="0"/>
              </a:rPr>
              <a:t>in </a:t>
            </a:r>
            <a:r>
              <a:rPr lang="en-US" sz="2000" dirty="0" err="1">
                <a:latin typeface="Arial" panose="020B0604020202020204" pitchFamily="34" charset="0"/>
                <a:cs typeface="Arial" panose="020B0604020202020204" pitchFamily="34" charset="0"/>
              </a:rPr>
              <a:t>dron</a:t>
            </a:r>
            <a:r>
              <a:rPr lang="en-US" sz="2000" dirty="0">
                <a:latin typeface="Arial" panose="020B0604020202020204" pitchFamily="34" charset="0"/>
                <a:cs typeface="Arial" panose="020B0604020202020204" pitchFamily="34" charset="0"/>
              </a:rPr>
              <a:t> ship </a:t>
            </a:r>
            <a:r>
              <a:rPr lang="en-US" sz="2000" b="0" i="0" u="none" strike="noStrike" baseline="0" dirty="0">
                <a:latin typeface="Arial" panose="020B0604020202020204" pitchFamily="34" charset="0"/>
                <a:cs typeface="Arial" panose="020B0604020202020204" pitchFamily="34" charset="0"/>
              </a:rPr>
              <a:t>using month, date, Booster version, Launch site and landing outcome</a:t>
            </a:r>
            <a:r>
              <a:rPr lang="en-US" sz="200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column of the SPACEXTBL table.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uadroTexto 5">
            <a:extLst>
              <a:ext uri="{FF2B5EF4-FFF2-40B4-BE49-F238E27FC236}">
                <a16:creationId xmlns:a16="http://schemas.microsoft.com/office/drawing/2014/main" id="{7D1CFC13-D19D-A328-761C-8DB31235F0A2}"/>
              </a:ext>
            </a:extLst>
          </p:cNvPr>
          <p:cNvSpPr txBox="1"/>
          <p:nvPr/>
        </p:nvSpPr>
        <p:spPr>
          <a:xfrm>
            <a:off x="6420898" y="1825625"/>
            <a:ext cx="4864714" cy="3647152"/>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9 </a:t>
            </a:r>
            <a:endParaRPr lang="es-CO" sz="2400" b="0" i="0" u="none" strike="noStrike" baseline="0" dirty="0">
              <a:solidFill>
                <a:srgbClr val="000000"/>
              </a:solidFill>
              <a:latin typeface="Segoe UI Semibold" panose="020B0702040204020203" pitchFamily="34" charset="0"/>
            </a:endParaRPr>
          </a:p>
          <a:p>
            <a:r>
              <a:rPr lang="en-US" sz="1200" b="1" i="0" u="none" strike="noStrike" baseline="0" dirty="0">
                <a:solidFill>
                  <a:srgbClr val="000000"/>
                </a:solidFill>
                <a:latin typeface="Segoe UI Semibold" panose="020B0702040204020203" pitchFamily="34" charset="0"/>
              </a:rPr>
              <a:t>List the records which will display the month names, failure </a:t>
            </a:r>
            <a:r>
              <a:rPr lang="en-US" sz="1200" b="1" i="0" u="none" strike="noStrike" baseline="0" dirty="0" err="1">
                <a:solidFill>
                  <a:srgbClr val="000000"/>
                </a:solidFill>
                <a:latin typeface="Segoe UI Semibold" panose="020B0702040204020203" pitchFamily="34" charset="0"/>
              </a:rPr>
              <a:t>landing_outcomes</a:t>
            </a:r>
            <a:r>
              <a:rPr lang="en-US" sz="1200" b="1" i="0" u="none" strike="noStrike" baseline="0" dirty="0">
                <a:solidFill>
                  <a:srgbClr val="000000"/>
                </a:solidFill>
                <a:latin typeface="Segoe UI Semibold" panose="020B0702040204020203" pitchFamily="34" charset="0"/>
              </a:rPr>
              <a:t> in drone ship ,booster versions, </a:t>
            </a:r>
            <a:r>
              <a:rPr lang="en-US" sz="1200" b="1" i="0" u="none" strike="noStrike" baseline="0" dirty="0" err="1">
                <a:solidFill>
                  <a:srgbClr val="000000"/>
                </a:solidFill>
                <a:latin typeface="Segoe UI Semibold" panose="020B0702040204020203" pitchFamily="34" charset="0"/>
              </a:rPr>
              <a:t>launch_site</a:t>
            </a:r>
            <a:r>
              <a:rPr lang="en-US" sz="1200" b="1" i="0" u="none" strike="noStrike" baseline="0" dirty="0">
                <a:solidFill>
                  <a:srgbClr val="000000"/>
                </a:solidFill>
                <a:latin typeface="Segoe UI Semibold" panose="020B0702040204020203" pitchFamily="34" charset="0"/>
              </a:rPr>
              <a:t> for the months in year 2015. </a:t>
            </a:r>
            <a:endParaRPr lang="en-US" sz="1200" b="0" i="0" u="none" strike="noStrike" baseline="0" dirty="0">
              <a:solidFill>
                <a:srgbClr val="000000"/>
              </a:solidFill>
              <a:latin typeface="Segoe UI Semibold" panose="020B0702040204020203" pitchFamily="34" charset="0"/>
            </a:endParaRPr>
          </a:p>
          <a:p>
            <a:r>
              <a:rPr lang="en-US" sz="1200" b="1" i="0" u="none" strike="noStrike" baseline="0" dirty="0">
                <a:solidFill>
                  <a:srgbClr val="000000"/>
                </a:solidFill>
                <a:latin typeface="Segoe UI" panose="020B0502040204020203" pitchFamily="34" charset="0"/>
              </a:rPr>
              <a:t>Note: </a:t>
            </a:r>
            <a:r>
              <a:rPr lang="en-US" sz="1200" b="1" i="0" u="none" strike="noStrike" baseline="0" dirty="0" err="1">
                <a:solidFill>
                  <a:srgbClr val="000000"/>
                </a:solidFill>
                <a:latin typeface="Segoe UI" panose="020B0502040204020203" pitchFamily="34" charset="0"/>
              </a:rPr>
              <a:t>SQLLite</a:t>
            </a:r>
            <a:r>
              <a:rPr lang="en-US" sz="1200" b="1" i="0" u="none" strike="noStrike" baseline="0" dirty="0">
                <a:solidFill>
                  <a:srgbClr val="000000"/>
                </a:solidFill>
                <a:latin typeface="Segoe UI" panose="020B0502040204020203" pitchFamily="34" charset="0"/>
              </a:rPr>
              <a:t> does not support </a:t>
            </a:r>
            <a:r>
              <a:rPr lang="en-US" sz="1200" b="1" i="0" u="none" strike="noStrike" baseline="0" dirty="0" err="1">
                <a:solidFill>
                  <a:srgbClr val="000000"/>
                </a:solidFill>
                <a:latin typeface="Segoe UI" panose="020B0502040204020203" pitchFamily="34" charset="0"/>
              </a:rPr>
              <a:t>monthnames</a:t>
            </a:r>
            <a:r>
              <a:rPr lang="en-US" sz="1200" b="1" i="0" u="none" strike="noStrike" baseline="0" dirty="0">
                <a:solidFill>
                  <a:srgbClr val="000000"/>
                </a:solidFill>
                <a:latin typeface="Segoe UI" panose="020B0502040204020203" pitchFamily="34" charset="0"/>
              </a:rPr>
              <a:t>. So you need to use </a:t>
            </a:r>
            <a:r>
              <a:rPr lang="en-US" sz="1200" b="1" i="0" u="none" strike="noStrike" baseline="0" dirty="0" err="1">
                <a:solidFill>
                  <a:srgbClr val="000000"/>
                </a:solidFill>
                <a:latin typeface="Segoe UI" panose="020B0502040204020203" pitchFamily="34" charset="0"/>
              </a:rPr>
              <a:t>substr</a:t>
            </a:r>
            <a:r>
              <a:rPr lang="en-US" sz="1200" b="1" i="0" u="none" strike="noStrike" baseline="0" dirty="0">
                <a:solidFill>
                  <a:srgbClr val="000000"/>
                </a:solidFill>
                <a:latin typeface="Segoe UI" panose="020B0502040204020203" pitchFamily="34" charset="0"/>
              </a:rPr>
              <a:t>(Date, 6,2) as month to get the months and </a:t>
            </a:r>
            <a:r>
              <a:rPr lang="en-US" sz="1200" b="1" i="0" u="none" strike="noStrike" baseline="0" dirty="0" err="1">
                <a:solidFill>
                  <a:srgbClr val="000000"/>
                </a:solidFill>
                <a:latin typeface="Segoe UI" panose="020B0502040204020203" pitchFamily="34" charset="0"/>
              </a:rPr>
              <a:t>substr</a:t>
            </a:r>
            <a:r>
              <a:rPr lang="en-US" sz="1200" b="1" i="0" u="none" strike="noStrike" baseline="0" dirty="0">
                <a:solidFill>
                  <a:srgbClr val="000000"/>
                </a:solidFill>
                <a:latin typeface="Segoe UI" panose="020B0502040204020203" pitchFamily="34" charset="0"/>
              </a:rPr>
              <a:t>(Date,0,5)='2015' for year. </a:t>
            </a:r>
            <a:endParaRPr lang="en-US" sz="1200" b="0" i="0" u="none" strike="noStrike" baseline="0" dirty="0">
              <a:solidFill>
                <a:srgbClr val="000000"/>
              </a:solidFill>
              <a:latin typeface="Segoe UI" panose="020B0502040204020203" pitchFamily="34" charset="0"/>
            </a:endParaRPr>
          </a:p>
          <a:p>
            <a:endParaRPr lang="es-CO" sz="1200" b="0" i="0" u="none" strike="noStrike" baseline="0" dirty="0">
              <a:solidFill>
                <a:srgbClr val="000000"/>
              </a:solidFill>
              <a:latin typeface="Segoe UI" panose="020B0502040204020203" pitchFamily="34" charset="0"/>
            </a:endParaRPr>
          </a:p>
          <a:p>
            <a:endParaRPr lang="es-CO" sz="1200" b="0" i="0" u="none" strike="noStrike" baseline="0" dirty="0">
              <a:solidFill>
                <a:srgbClr val="000000"/>
              </a:solidFill>
              <a:latin typeface="Segoe UI" panose="020B0502040204020203" pitchFamily="34" charset="0"/>
            </a:endParaRPr>
          </a:p>
          <a:p>
            <a:r>
              <a:rPr lang="en-US" sz="1100" b="1" i="0" u="none" strike="noStrike" baseline="0" dirty="0">
                <a:solidFill>
                  <a:srgbClr val="AA21FF"/>
                </a:solidFill>
                <a:latin typeface="Consolas" panose="020B0609020204030204" pitchFamily="49" charset="0"/>
              </a:rPr>
              <a:t>%</a:t>
            </a:r>
            <a:r>
              <a:rPr lang="en-US" sz="1100" b="1" i="0" u="none" strike="noStrike" baseline="0" dirty="0" err="1">
                <a:solidFill>
                  <a:srgbClr val="008000"/>
                </a:solidFill>
                <a:latin typeface="Consolas" panose="020B0609020204030204" pitchFamily="49" charset="0"/>
              </a:rPr>
              <a:t>sql</a:t>
            </a:r>
            <a:r>
              <a:rPr lang="en-US" sz="1100" b="1" i="0" u="none" strike="noStrike" baseline="0" dirty="0">
                <a:solidFill>
                  <a:srgbClr val="008000"/>
                </a:solidFill>
                <a:latin typeface="Consolas" panose="020B0609020204030204" pitchFamily="49" charset="0"/>
              </a:rPr>
              <a:t> </a:t>
            </a:r>
            <a:r>
              <a:rPr lang="en-US" sz="1100" b="0" i="0" u="none" strike="noStrike" baseline="0" dirty="0">
                <a:solidFill>
                  <a:srgbClr val="202020"/>
                </a:solidFill>
                <a:latin typeface="Consolas" panose="020B0609020204030204" pitchFamily="49" charset="0"/>
              </a:rPr>
              <a:t>SELECT </a:t>
            </a:r>
            <a:r>
              <a:rPr lang="en-US" sz="1100" b="0" i="0" u="none" strike="noStrike" baseline="0" dirty="0" err="1">
                <a:solidFill>
                  <a:srgbClr val="202020"/>
                </a:solidFill>
                <a:latin typeface="Consolas" panose="020B0609020204030204" pitchFamily="49" charset="0"/>
              </a:rPr>
              <a:t>substr</a:t>
            </a:r>
            <a:r>
              <a:rPr lang="en-US" sz="1100" b="0" i="0" u="none" strike="noStrike" baseline="0" dirty="0">
                <a:solidFill>
                  <a:srgbClr val="202020"/>
                </a:solidFill>
                <a:latin typeface="Consolas" panose="020B0609020204030204" pitchFamily="49" charset="0"/>
              </a:rPr>
              <a:t>(Date,4,2) as month, DATE,BOOSTER_VERSION, LAUNCH_SITE, </a:t>
            </a:r>
            <a:r>
              <a:rPr lang="en-US" sz="1100" b="0" i="0" u="none" strike="noStrike" baseline="0" dirty="0" err="1">
                <a:solidFill>
                  <a:srgbClr val="202020"/>
                </a:solidFill>
                <a:latin typeface="Consolas" panose="020B0609020204030204" pitchFamily="49" charset="0"/>
              </a:rPr>
              <a:t>Landing_O</a:t>
            </a:r>
            <a:r>
              <a:rPr lang="en-US" sz="1100" b="0" i="0" u="none" strike="noStrike" baseline="0" dirty="0">
                <a:solidFill>
                  <a:srgbClr val="202020"/>
                </a:solidFill>
                <a:latin typeface="Consolas" panose="020B0609020204030204" pitchFamily="49" charset="0"/>
              </a:rPr>
              <a:t> FROM SPACEXTBL \ where </a:t>
            </a:r>
            <a:r>
              <a:rPr lang="en-US" sz="1100" b="0" i="0" u="none" strike="noStrike" baseline="0" dirty="0" err="1">
                <a:solidFill>
                  <a:srgbClr val="202020"/>
                </a:solidFill>
                <a:latin typeface="Consolas" panose="020B0609020204030204" pitchFamily="49" charset="0"/>
              </a:rPr>
              <a:t>Landing_Outcome</a:t>
            </a:r>
            <a:r>
              <a:rPr lang="en-US" sz="1100" b="0" i="0" u="none" strike="noStrike" baseline="0" dirty="0">
                <a:solidFill>
                  <a:srgbClr val="202020"/>
                </a:solidFill>
                <a:latin typeface="Consolas" panose="020B0609020204030204" pitchFamily="49" charset="0"/>
              </a:rPr>
              <a:t> </a:t>
            </a:r>
            <a:r>
              <a:rPr lang="en-US" sz="1100" b="1" i="0" u="none" strike="noStrike" baseline="0" dirty="0">
                <a:solidFill>
                  <a:srgbClr val="AA21FF"/>
                </a:solidFill>
                <a:latin typeface="Consolas" panose="020B0609020204030204" pitchFamily="49" charset="0"/>
              </a:rPr>
              <a:t>= </a:t>
            </a:r>
            <a:r>
              <a:rPr lang="en-US" sz="1100" b="0" i="0" u="none" strike="noStrike" baseline="0" dirty="0">
                <a:solidFill>
                  <a:srgbClr val="B92020"/>
                </a:solidFill>
                <a:latin typeface="Consolas" panose="020B0609020204030204" pitchFamily="49" charset="0"/>
              </a:rPr>
              <a:t>'Failure (drone ship)' </a:t>
            </a:r>
            <a:r>
              <a:rPr lang="en-US" sz="1100" b="1" i="0" u="none" strike="noStrike" baseline="0" dirty="0">
                <a:solidFill>
                  <a:srgbClr val="AA21FF"/>
                </a:solidFill>
                <a:latin typeface="Consolas" panose="020B0609020204030204" pitchFamily="49" charset="0"/>
              </a:rPr>
              <a:t>and </a:t>
            </a:r>
            <a:r>
              <a:rPr lang="en-US" sz="1100" b="0" i="0" u="none" strike="noStrike" baseline="0" dirty="0" err="1">
                <a:solidFill>
                  <a:srgbClr val="202020"/>
                </a:solidFill>
                <a:latin typeface="Consolas" panose="020B0609020204030204" pitchFamily="49" charset="0"/>
              </a:rPr>
              <a:t>substr</a:t>
            </a:r>
            <a:r>
              <a:rPr lang="en-US" sz="1100" b="0" i="0" u="none" strike="noStrike" baseline="0" dirty="0">
                <a:solidFill>
                  <a:srgbClr val="0054AA"/>
                </a:solidFill>
                <a:latin typeface="Consolas" panose="020B0609020204030204" pitchFamily="49" charset="0"/>
              </a:rPr>
              <a:t>(</a:t>
            </a:r>
            <a:r>
              <a:rPr lang="en-US" sz="1100" b="0" i="0" u="none" strike="noStrike" baseline="0" dirty="0">
                <a:solidFill>
                  <a:srgbClr val="202020"/>
                </a:solidFill>
                <a:latin typeface="Consolas" panose="020B0609020204030204" pitchFamily="49" charset="0"/>
              </a:rPr>
              <a:t>Date</a:t>
            </a:r>
            <a:r>
              <a:rPr lang="en-US" sz="1100" b="0" i="0" u="none" strike="noStrike" baseline="0" dirty="0">
                <a:solidFill>
                  <a:srgbClr val="0054AA"/>
                </a:solidFill>
                <a:latin typeface="Consolas" panose="020B0609020204030204" pitchFamily="49" charset="0"/>
              </a:rPr>
              <a:t>,</a:t>
            </a:r>
            <a:r>
              <a:rPr lang="en-US" sz="1100" b="0" i="0" u="none" strike="noStrike" baseline="0" dirty="0">
                <a:solidFill>
                  <a:srgbClr val="008700"/>
                </a:solidFill>
                <a:latin typeface="Consolas" panose="020B0609020204030204" pitchFamily="49" charset="0"/>
              </a:rPr>
              <a:t>0</a:t>
            </a:r>
            <a:r>
              <a:rPr lang="en-US" sz="1100" b="0" i="0" u="none" strike="noStrike" baseline="0" dirty="0">
                <a:solidFill>
                  <a:srgbClr val="0054AA"/>
                </a:solidFill>
                <a:latin typeface="Consolas" panose="020B0609020204030204" pitchFamily="49" charset="0"/>
              </a:rPr>
              <a:t>,</a:t>
            </a:r>
            <a:r>
              <a:rPr lang="en-US" sz="1100" b="0" i="0" u="none" strike="noStrike" baseline="0" dirty="0">
                <a:solidFill>
                  <a:srgbClr val="008700"/>
                </a:solidFill>
                <a:latin typeface="Consolas" panose="020B0609020204030204" pitchFamily="49" charset="0"/>
              </a:rPr>
              <a:t>5</a:t>
            </a:r>
            <a:r>
              <a:rPr lang="en-US" sz="1100" b="0" i="0" u="none" strike="noStrike" baseline="0" dirty="0">
                <a:solidFill>
                  <a:srgbClr val="0054AA"/>
                </a:solidFill>
                <a:latin typeface="Consolas" panose="020B0609020204030204" pitchFamily="49" charset="0"/>
              </a:rPr>
              <a:t>)</a:t>
            </a:r>
            <a:r>
              <a:rPr lang="en-US" sz="1100" b="1" i="0" u="none" strike="noStrike" baseline="0" dirty="0">
                <a:solidFill>
                  <a:srgbClr val="AA21FF"/>
                </a:solidFill>
                <a:latin typeface="Consolas" panose="020B0609020204030204" pitchFamily="49" charset="0"/>
              </a:rPr>
              <a:t>=</a:t>
            </a:r>
            <a:r>
              <a:rPr lang="en-US" sz="1100" b="0" i="0" u="none" strike="noStrike" baseline="0" dirty="0">
                <a:solidFill>
                  <a:srgbClr val="B92020"/>
                </a:solidFill>
                <a:latin typeface="Consolas" panose="020B0609020204030204" pitchFamily="49" charset="0"/>
              </a:rPr>
              <a:t>'2015'</a:t>
            </a:r>
            <a:r>
              <a:rPr lang="en-US" sz="1100" b="0" i="0" u="none" strike="noStrike" baseline="0" dirty="0">
                <a:solidFill>
                  <a:srgbClr val="0054AA"/>
                </a:solidFill>
                <a:latin typeface="Consolas" panose="020B0609020204030204" pitchFamily="49" charset="0"/>
              </a:rPr>
              <a:t>; </a:t>
            </a:r>
          </a:p>
          <a:p>
            <a:endParaRPr lang="es-CO" sz="1100" b="0" i="0" u="none" strike="noStrike" baseline="0" dirty="0">
              <a:solidFill>
                <a:srgbClr val="0054AA"/>
              </a:solidFill>
              <a:latin typeface="Consolas" panose="020B0609020204030204" pitchFamily="49" charset="0"/>
            </a:endParaRPr>
          </a:p>
          <a:p>
            <a:r>
              <a:rPr lang="en-US" sz="1100" b="0" i="0" u="none" strike="noStrike" baseline="0" dirty="0">
                <a:solidFill>
                  <a:srgbClr val="000000"/>
                </a:solidFill>
                <a:latin typeface="Consolas" panose="020B0609020204030204" pitchFamily="49" charset="0"/>
              </a:rPr>
              <a:t>* sqlite:///my_data1.db Done. </a:t>
            </a:r>
          </a:p>
          <a:p>
            <a:r>
              <a:rPr lang="en-US" sz="900" b="1" i="0" u="none" strike="noStrike" baseline="0" dirty="0">
                <a:solidFill>
                  <a:srgbClr val="000000"/>
                </a:solidFill>
                <a:latin typeface="Segoe UI" panose="020B0502040204020203" pitchFamily="34" charset="0"/>
              </a:rPr>
              <a:t>month </a:t>
            </a:r>
            <a:r>
              <a:rPr lang="en-US" sz="900" b="0" i="0" u="none" strike="noStrike" baseline="0" dirty="0">
                <a:solidFill>
                  <a:srgbClr val="000000"/>
                </a:solidFill>
                <a:latin typeface="Segoe UI" panose="020B0502040204020203" pitchFamily="34" charset="0"/>
              </a:rPr>
              <a:t>	</a:t>
            </a:r>
            <a:r>
              <a:rPr lang="en-US" sz="900" b="1" i="0" u="none" strike="noStrike" baseline="0" dirty="0">
                <a:solidFill>
                  <a:srgbClr val="000000"/>
                </a:solidFill>
                <a:latin typeface="Segoe UI" panose="020B0502040204020203" pitchFamily="34" charset="0"/>
              </a:rPr>
              <a:t>Date </a:t>
            </a:r>
            <a:r>
              <a:rPr lang="en-US" sz="900" b="0" i="0" u="none" strike="noStrike" baseline="0" dirty="0">
                <a:solidFill>
                  <a:srgbClr val="000000"/>
                </a:solidFill>
                <a:latin typeface="Segoe UI" panose="020B0502040204020203" pitchFamily="34" charset="0"/>
              </a:rPr>
              <a:t>	</a:t>
            </a:r>
            <a:r>
              <a:rPr lang="en-US" sz="900" b="1" i="0" u="none" strike="noStrike" baseline="0" dirty="0" err="1">
                <a:solidFill>
                  <a:srgbClr val="000000"/>
                </a:solidFill>
                <a:latin typeface="Segoe UI" panose="020B0502040204020203" pitchFamily="34" charset="0"/>
              </a:rPr>
              <a:t>Booster_Version</a:t>
            </a:r>
            <a:r>
              <a:rPr lang="en-US" sz="900" b="1" i="0" u="none" strike="noStrike" baseline="0" dirty="0">
                <a:solidFill>
                  <a:srgbClr val="000000"/>
                </a:solidFill>
                <a:latin typeface="Segoe UI" panose="020B0502040204020203" pitchFamily="34" charset="0"/>
              </a:rPr>
              <a:t> </a:t>
            </a:r>
            <a:r>
              <a:rPr lang="en-US" sz="900" b="0" i="0" u="none" strike="noStrike" baseline="0" dirty="0">
                <a:solidFill>
                  <a:srgbClr val="000000"/>
                </a:solidFill>
                <a:latin typeface="Segoe UI" panose="020B0502040204020203" pitchFamily="34" charset="0"/>
              </a:rPr>
              <a:t>	</a:t>
            </a:r>
            <a:r>
              <a:rPr lang="en-US" sz="900" b="1" i="0" u="none" strike="noStrike" baseline="0" dirty="0" err="1">
                <a:solidFill>
                  <a:srgbClr val="000000"/>
                </a:solidFill>
                <a:latin typeface="Segoe UI" panose="020B0502040204020203" pitchFamily="34" charset="0"/>
              </a:rPr>
              <a:t>Launch_Site</a:t>
            </a:r>
            <a:r>
              <a:rPr lang="en-US" sz="900" b="1" i="0" u="none" strike="noStrike" baseline="0" dirty="0">
                <a:solidFill>
                  <a:srgbClr val="000000"/>
                </a:solidFill>
                <a:latin typeface="Segoe UI" panose="020B0502040204020203" pitchFamily="34" charset="0"/>
              </a:rPr>
              <a:t> </a:t>
            </a:r>
            <a:r>
              <a:rPr lang="en-US" sz="900" b="0" i="0" u="none" strike="noStrike" baseline="0" dirty="0">
                <a:solidFill>
                  <a:srgbClr val="000000"/>
                </a:solidFill>
                <a:latin typeface="Segoe UI" panose="020B0502040204020203" pitchFamily="34" charset="0"/>
              </a:rPr>
              <a:t>	</a:t>
            </a:r>
            <a:r>
              <a:rPr lang="en-US" sz="900" b="1" i="0" u="none" strike="noStrike" baseline="0" dirty="0" err="1">
                <a:solidFill>
                  <a:srgbClr val="000000"/>
                </a:solidFill>
                <a:latin typeface="Segoe UI" panose="020B0502040204020203" pitchFamily="34" charset="0"/>
              </a:rPr>
              <a:t>Landing_Outcome</a:t>
            </a:r>
            <a:r>
              <a:rPr lang="en-US" sz="900" b="1" i="0" u="none" strike="noStrike" baseline="0" dirty="0">
                <a:solidFill>
                  <a:srgbClr val="000000"/>
                </a:solidFill>
                <a:latin typeface="Segoe UI" panose="020B0502040204020203" pitchFamily="34" charset="0"/>
              </a:rPr>
              <a:t> </a:t>
            </a:r>
            <a:r>
              <a:rPr lang="en-US" sz="900" b="0" i="0" u="none" strike="noStrike" baseline="0" dirty="0">
                <a:solidFill>
                  <a:srgbClr val="000000"/>
                </a:solidFill>
                <a:latin typeface="Segoe UI" panose="020B0502040204020203" pitchFamily="34" charset="0"/>
              </a:rPr>
              <a:t>	</a:t>
            </a:r>
          </a:p>
          <a:p>
            <a:r>
              <a:rPr lang="en-US" sz="900" b="0" i="0" u="none" strike="noStrike" baseline="0" dirty="0">
                <a:solidFill>
                  <a:srgbClr val="000000"/>
                </a:solidFill>
                <a:latin typeface="Segoe UI" panose="020B0502040204020203" pitchFamily="34" charset="0"/>
              </a:rPr>
              <a:t>5- 	2015-01-10 	F9 v1.1 B1012 	CCAFS LC-40 	Failure (drone ship) 	</a:t>
            </a:r>
          </a:p>
          <a:p>
            <a:r>
              <a:rPr lang="en-US" sz="900" b="0" i="0" u="none" strike="noStrike" baseline="0" dirty="0">
                <a:solidFill>
                  <a:srgbClr val="000000"/>
                </a:solidFill>
                <a:latin typeface="Segoe UI" panose="020B0502040204020203" pitchFamily="34" charset="0"/>
              </a:rPr>
              <a:t>5- 	2015-04-14 	F9 v1.1 B1015 	CCAFS LC-40 	Failure (drone ship) </a:t>
            </a:r>
            <a:r>
              <a:rPr lang="en-US" sz="11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5168566"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Rank the count of landing outcomes between the date 2010-06-04 and 2017-03-20 was</a:t>
            </a:r>
          </a:p>
          <a:p>
            <a:pPr lvl="1"/>
            <a:r>
              <a:rPr lang="es-CO" sz="1200" b="1" i="0" u="none" strike="noStrike" baseline="0" dirty="0" err="1">
                <a:solidFill>
                  <a:srgbClr val="000000"/>
                </a:solidFill>
                <a:latin typeface="Arial" panose="020B0604020202020204" pitchFamily="34" charset="0"/>
                <a:cs typeface="Arial" panose="020B0604020202020204" pitchFamily="34" charset="0"/>
              </a:rPr>
              <a:t>Landing_Outcome</a:t>
            </a:r>
            <a:r>
              <a:rPr lang="es-CO" sz="1200" b="1" dirty="0">
                <a:solidFill>
                  <a:srgbClr val="000000"/>
                </a:solidFill>
                <a:latin typeface="Arial" panose="020B0604020202020204" pitchFamily="34" charset="0"/>
                <a:cs typeface="Arial" panose="020B0604020202020204" pitchFamily="34" charset="0"/>
              </a:rPr>
              <a:t>       </a:t>
            </a:r>
            <a:r>
              <a:rPr lang="es-CO" sz="1200" b="1" i="0" u="none" strike="noStrike" baseline="0" dirty="0" err="1">
                <a:solidFill>
                  <a:srgbClr val="000000"/>
                </a:solidFill>
                <a:latin typeface="Arial" panose="020B0604020202020204" pitchFamily="34" charset="0"/>
                <a:cs typeface="Arial" panose="020B0604020202020204" pitchFamily="34" charset="0"/>
              </a:rPr>
              <a:t>count_outcomes</a:t>
            </a:r>
            <a:r>
              <a:rPr lang="es-CO" sz="1200" b="1"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a:solidFill>
                  <a:srgbClr val="000000"/>
                </a:solidFill>
                <a:latin typeface="Arial" panose="020B0604020202020204" pitchFamily="34" charset="0"/>
                <a:cs typeface="Arial" panose="020B0604020202020204" pitchFamily="34" charset="0"/>
              </a:rPr>
              <a:t>	</a:t>
            </a:r>
          </a:p>
          <a:p>
            <a:pPr lvl="1"/>
            <a:r>
              <a:rPr lang="es-CO" sz="1200" b="0" i="0" u="none" strike="noStrike" baseline="0" dirty="0">
                <a:solidFill>
                  <a:srgbClr val="000000"/>
                </a:solidFill>
                <a:latin typeface="Arial" panose="020B0604020202020204" pitchFamily="34" charset="0"/>
                <a:cs typeface="Arial" panose="020B0604020202020204" pitchFamily="34" charset="0"/>
              </a:rPr>
              <a:t>No </a:t>
            </a:r>
            <a:r>
              <a:rPr lang="es-CO" sz="1200" b="0" i="0" u="none" strike="noStrike" baseline="0" dirty="0" err="1">
                <a:solidFill>
                  <a:srgbClr val="000000"/>
                </a:solidFill>
                <a:latin typeface="Arial" panose="020B0604020202020204" pitchFamily="34" charset="0"/>
                <a:cs typeface="Arial" panose="020B0604020202020204" pitchFamily="34" charset="0"/>
              </a:rPr>
              <a:t>attempt</a:t>
            </a:r>
            <a:r>
              <a:rPr lang="es-CO" sz="1200" b="0" i="0" u="none" strike="noStrike" baseline="0" dirty="0">
                <a:solidFill>
                  <a:srgbClr val="000000"/>
                </a:solidFill>
                <a:latin typeface="Arial" panose="020B0604020202020204" pitchFamily="34" charset="0"/>
                <a:cs typeface="Arial" panose="020B0604020202020204" pitchFamily="34" charset="0"/>
              </a:rPr>
              <a:t> 	                     10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Success</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drone</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ship</a:t>
            </a:r>
            <a:r>
              <a:rPr lang="es-CO" sz="1200" b="0" i="0" u="none" strike="noStrike" baseline="0" dirty="0">
                <a:solidFill>
                  <a:srgbClr val="000000"/>
                </a:solidFill>
                <a:latin typeface="Arial" panose="020B0604020202020204" pitchFamily="34" charset="0"/>
                <a:cs typeface="Arial" panose="020B0604020202020204" pitchFamily="34" charset="0"/>
              </a:rPr>
              <a:t>) 	5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Failure</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drone</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ship</a:t>
            </a:r>
            <a:r>
              <a:rPr lang="es-CO" sz="1200" b="0" i="0" u="none" strike="noStrike" baseline="0" dirty="0">
                <a:solidFill>
                  <a:srgbClr val="000000"/>
                </a:solidFill>
                <a:latin typeface="Arial" panose="020B0604020202020204" pitchFamily="34" charset="0"/>
                <a:cs typeface="Arial" panose="020B0604020202020204" pitchFamily="34" charset="0"/>
              </a:rPr>
              <a:t>) 	5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Success</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ground</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pad</a:t>
            </a:r>
            <a:r>
              <a:rPr lang="es-CO" sz="1200" b="0" i="0" u="none" strike="noStrike" baseline="0" dirty="0">
                <a:solidFill>
                  <a:srgbClr val="000000"/>
                </a:solidFill>
                <a:latin typeface="Arial" panose="020B0604020202020204" pitchFamily="34" charset="0"/>
                <a:cs typeface="Arial" panose="020B0604020202020204" pitchFamily="34" charset="0"/>
              </a:rPr>
              <a:t>) 	3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Controlled</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ocean</a:t>
            </a:r>
            <a:r>
              <a:rPr lang="es-CO" sz="1200" b="0" i="0" u="none" strike="noStrike" baseline="0" dirty="0">
                <a:solidFill>
                  <a:srgbClr val="000000"/>
                </a:solidFill>
                <a:latin typeface="Arial" panose="020B0604020202020204" pitchFamily="34" charset="0"/>
                <a:cs typeface="Arial" panose="020B0604020202020204" pitchFamily="34" charset="0"/>
              </a:rPr>
              <a:t>) 	3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Uncontrolled</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ocean</a:t>
            </a:r>
            <a:r>
              <a:rPr lang="es-CO" sz="1200" b="0" i="0" u="none" strike="noStrike" baseline="0" dirty="0">
                <a:solidFill>
                  <a:srgbClr val="000000"/>
                </a:solidFill>
                <a:latin typeface="Arial" panose="020B0604020202020204" pitchFamily="34" charset="0"/>
                <a:cs typeface="Arial" panose="020B0604020202020204" pitchFamily="34" charset="0"/>
              </a:rPr>
              <a:t>) 	2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Failure</a:t>
            </a:r>
            <a:r>
              <a:rPr lang="es-CO" sz="1200" b="0" i="0" u="none" strike="noStrike" baseline="0" dirty="0">
                <a:solidFill>
                  <a:srgbClr val="000000"/>
                </a:solidFill>
                <a:latin typeface="Arial" panose="020B0604020202020204" pitchFamily="34" charset="0"/>
                <a:cs typeface="Arial" panose="020B0604020202020204" pitchFamily="34" charset="0"/>
              </a:rPr>
              <a:t> (parachute) 	2 	</a:t>
            </a:r>
          </a:p>
          <a:p>
            <a:pPr lvl="1"/>
            <a:r>
              <a:rPr lang="es-CO" sz="1200" b="0" i="0" u="none" strike="noStrike" baseline="0" dirty="0" err="1">
                <a:solidFill>
                  <a:srgbClr val="000000"/>
                </a:solidFill>
                <a:latin typeface="Arial" panose="020B0604020202020204" pitchFamily="34" charset="0"/>
                <a:cs typeface="Arial" panose="020B0604020202020204" pitchFamily="34" charset="0"/>
              </a:rPr>
              <a:t>Precluded</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drone</a:t>
            </a:r>
            <a:r>
              <a:rPr lang="es-CO" sz="1200" b="0" i="0" u="none" strike="noStrike" baseline="0" dirty="0">
                <a:solidFill>
                  <a:srgbClr val="000000"/>
                </a:solidFill>
                <a:latin typeface="Arial" panose="020B0604020202020204" pitchFamily="34" charset="0"/>
                <a:cs typeface="Arial" panose="020B0604020202020204" pitchFamily="34" charset="0"/>
              </a:rPr>
              <a:t> </a:t>
            </a:r>
            <a:r>
              <a:rPr lang="es-CO" sz="1200" b="0" i="0" u="none" strike="noStrike" baseline="0" dirty="0" err="1">
                <a:solidFill>
                  <a:srgbClr val="000000"/>
                </a:solidFill>
                <a:latin typeface="Arial" panose="020B0604020202020204" pitchFamily="34" charset="0"/>
                <a:cs typeface="Arial" panose="020B0604020202020204" pitchFamily="34" charset="0"/>
              </a:rPr>
              <a:t>ship</a:t>
            </a:r>
            <a:r>
              <a:rPr lang="es-CO" sz="1200" b="0" i="0" u="none" strike="noStrike" baseline="0" dirty="0">
                <a:solidFill>
                  <a:srgbClr val="000000"/>
                </a:solidFill>
                <a:latin typeface="Arial" panose="020B0604020202020204" pitchFamily="34" charset="0"/>
                <a:cs typeface="Arial" panose="020B0604020202020204" pitchFamily="34" charset="0"/>
              </a:rPr>
              <a:t>) 	1</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800" b="0" i="0" u="none" strike="noStrike" baseline="0" dirty="0">
                <a:latin typeface="Arial" panose="020B0604020202020204" pitchFamily="34" charset="0"/>
                <a:cs typeface="Arial" panose="020B0604020202020204" pitchFamily="34" charset="0"/>
              </a:rPr>
              <a:t>I used SELECT statement and COUNT function to obtain </a:t>
            </a:r>
            <a:r>
              <a:rPr lang="en-US" sz="1800" dirty="0">
                <a:solidFill>
                  <a:schemeClr val="accent3">
                    <a:lumMod val="25000"/>
                  </a:schemeClr>
                </a:solidFill>
                <a:latin typeface="Arial" panose="020B0604020202020204" pitchFamily="34" charset="0"/>
                <a:cs typeface="Arial" panose="020B0604020202020204" pitchFamily="34" charset="0"/>
              </a:rPr>
              <a:t>between 2010-06-04 and 2017-03-20 the count </a:t>
            </a:r>
            <a:r>
              <a:rPr lang="en-US" sz="1800" b="0" i="0" u="none" strike="noStrike" baseline="0" dirty="0">
                <a:latin typeface="Arial" panose="020B0604020202020204" pitchFamily="34" charset="0"/>
                <a:cs typeface="Arial" panose="020B0604020202020204" pitchFamily="34" charset="0"/>
              </a:rPr>
              <a:t>outcome </a:t>
            </a:r>
            <a:r>
              <a:rPr lang="en-US" sz="1800" dirty="0">
                <a:latin typeface="Arial" panose="020B0604020202020204" pitchFamily="34" charset="0"/>
                <a:cs typeface="Arial" panose="020B0604020202020204" pitchFamily="34" charset="0"/>
              </a:rPr>
              <a:t>in landing outcome </a:t>
            </a:r>
            <a:r>
              <a:rPr lang="en-US" sz="1800" b="0" i="0" u="none" strike="noStrike" baseline="0" dirty="0">
                <a:latin typeface="Arial" panose="020B0604020202020204" pitchFamily="34" charset="0"/>
                <a:cs typeface="Arial" panose="020B0604020202020204" pitchFamily="34" charset="0"/>
              </a:rPr>
              <a:t>using </a:t>
            </a:r>
            <a:r>
              <a:rPr lang="en-US" sz="1800" b="0" i="0" u="none" strike="noStrike" baseline="0" dirty="0" err="1">
                <a:solidFill>
                  <a:srgbClr val="202020"/>
                </a:solidFill>
                <a:latin typeface="Arial" panose="020B0604020202020204" pitchFamily="34" charset="0"/>
                <a:cs typeface="Arial" panose="020B0604020202020204" pitchFamily="34" charset="0"/>
              </a:rPr>
              <a:t>Landing_Outcome</a:t>
            </a:r>
            <a:r>
              <a:rPr lang="en-US" sz="1800" dirty="0">
                <a:latin typeface="Arial" panose="020B0604020202020204" pitchFamily="34" charset="0"/>
                <a:cs typeface="Arial" panose="020B0604020202020204" pitchFamily="34" charset="0"/>
              </a:rPr>
              <a:t> </a:t>
            </a:r>
            <a:r>
              <a:rPr lang="en-US" sz="1800" b="0" i="0" u="none" strike="noStrike" baseline="0" dirty="0">
                <a:latin typeface="Arial" panose="020B0604020202020204" pitchFamily="34" charset="0"/>
                <a:cs typeface="Arial" panose="020B0604020202020204" pitchFamily="34" charset="0"/>
              </a:rPr>
              <a:t>column of the SPACEXTBL table by count descending.</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uadroTexto 5">
            <a:extLst>
              <a:ext uri="{FF2B5EF4-FFF2-40B4-BE49-F238E27FC236}">
                <a16:creationId xmlns:a16="http://schemas.microsoft.com/office/drawing/2014/main" id="{17B0AAE4-9E21-AC66-DD05-3B7B4968E988}"/>
              </a:ext>
            </a:extLst>
          </p:cNvPr>
          <p:cNvSpPr txBox="1"/>
          <p:nvPr/>
        </p:nvSpPr>
        <p:spPr>
          <a:xfrm>
            <a:off x="6253426" y="1668554"/>
            <a:ext cx="5032186" cy="4231928"/>
          </a:xfrm>
          <a:prstGeom prst="rect">
            <a:avLst/>
          </a:prstGeom>
          <a:noFill/>
        </p:spPr>
        <p:txBody>
          <a:bodyPr wrap="square">
            <a:spAutoFit/>
          </a:bodyPr>
          <a:lstStyle/>
          <a:p>
            <a:r>
              <a:rPr lang="es-CO" sz="2400" b="1" i="0" u="none" strike="noStrike" baseline="0" dirty="0" err="1">
                <a:solidFill>
                  <a:srgbClr val="000000"/>
                </a:solidFill>
                <a:latin typeface="Segoe UI Semibold" panose="020B0702040204020203" pitchFamily="34" charset="0"/>
              </a:rPr>
              <a:t>Task</a:t>
            </a:r>
            <a:r>
              <a:rPr lang="es-CO" sz="2400" b="1" i="0" u="none" strike="noStrike" baseline="0" dirty="0">
                <a:solidFill>
                  <a:srgbClr val="000000"/>
                </a:solidFill>
                <a:latin typeface="Segoe UI Semibold" panose="020B0702040204020203" pitchFamily="34" charset="0"/>
              </a:rPr>
              <a:t> 10 </a:t>
            </a:r>
            <a:endParaRPr lang="es-CO" sz="2400" b="0" i="0" u="none" strike="noStrike" baseline="0" dirty="0">
              <a:solidFill>
                <a:srgbClr val="000000"/>
              </a:solidFill>
              <a:latin typeface="Segoe UI Semibold" panose="020B0702040204020203" pitchFamily="34" charset="0"/>
            </a:endParaRPr>
          </a:p>
          <a:p>
            <a:r>
              <a:rPr lang="en-US" sz="1400" b="1" i="0" u="none" strike="noStrike" baseline="0" dirty="0">
                <a:solidFill>
                  <a:srgbClr val="000000"/>
                </a:solidFill>
                <a:latin typeface="Segoe UI Semibold" panose="020B0702040204020203" pitchFamily="34" charset="0"/>
              </a:rPr>
              <a:t>Rank the count of landing outcomes (such as Failure (drone ship) or Success (ground pad)) between the date 2010-06-04 and 2017-03-20, in descending order. </a:t>
            </a:r>
            <a:endParaRPr lang="en-US" sz="1400" b="0" i="0" u="none" strike="noStrike" baseline="0" dirty="0">
              <a:solidFill>
                <a:srgbClr val="000000"/>
              </a:solidFill>
              <a:latin typeface="Segoe UI Semibold" panose="020B0702040204020203" pitchFamily="34" charset="0"/>
            </a:endParaRPr>
          </a:p>
          <a:p>
            <a:endParaRPr lang="es-CO" sz="1400" b="0" i="0" u="none" strike="noStrike" baseline="0" dirty="0">
              <a:solidFill>
                <a:srgbClr val="000000"/>
              </a:solidFill>
              <a:latin typeface="Segoe UI Semibold" panose="020B0702040204020203" pitchFamily="34" charset="0"/>
            </a:endParaRPr>
          </a:p>
          <a:p>
            <a:r>
              <a:rPr lang="en-US" sz="1200" b="1" i="0" u="none" strike="noStrike" baseline="0" dirty="0">
                <a:solidFill>
                  <a:srgbClr val="AA21FF"/>
                </a:solidFill>
                <a:latin typeface="Consolas" panose="020B0609020204030204" pitchFamily="49" charset="0"/>
              </a:rPr>
              <a:t>%</a:t>
            </a:r>
            <a:r>
              <a:rPr lang="en-US" sz="1200" b="1" i="0" u="none" strike="noStrike" baseline="0" dirty="0" err="1">
                <a:solidFill>
                  <a:srgbClr val="008000"/>
                </a:solidFill>
                <a:latin typeface="Consolas" panose="020B0609020204030204" pitchFamily="49" charset="0"/>
              </a:rPr>
              <a:t>sql</a:t>
            </a:r>
            <a:r>
              <a:rPr lang="en-US" sz="1200" b="1" i="0" u="none" strike="noStrike" baseline="0" dirty="0">
                <a:solidFill>
                  <a:srgbClr val="008000"/>
                </a:solidFill>
                <a:latin typeface="Consolas" panose="020B0609020204030204" pitchFamily="49" charset="0"/>
              </a:rPr>
              <a:t> </a:t>
            </a:r>
            <a:r>
              <a:rPr lang="en-US" sz="1200" b="0" i="0" u="none" strike="noStrike" baseline="0" dirty="0">
                <a:solidFill>
                  <a:srgbClr val="202020"/>
                </a:solidFill>
                <a:latin typeface="Consolas" panose="020B0609020204030204" pitchFamily="49" charset="0"/>
              </a:rPr>
              <a:t>SELECT </a:t>
            </a:r>
            <a:r>
              <a:rPr lang="en-US" sz="1200" b="0" i="0" u="none" strike="noStrike" baseline="0" dirty="0" err="1">
                <a:solidFill>
                  <a:srgbClr val="202020"/>
                </a:solidFill>
                <a:latin typeface="Consolas" panose="020B0609020204030204" pitchFamily="49" charset="0"/>
              </a:rPr>
              <a:t>Landing_Outcome</a:t>
            </a:r>
            <a:r>
              <a:rPr lang="en-US" sz="1200" b="0" i="0" u="none" strike="noStrike" baseline="0" dirty="0">
                <a:solidFill>
                  <a:srgbClr val="202020"/>
                </a:solidFill>
                <a:latin typeface="Consolas" panose="020B0609020204030204" pitchFamily="49" charset="0"/>
              </a:rPr>
              <a:t>, count(*) as </a:t>
            </a:r>
            <a:r>
              <a:rPr lang="en-US" sz="1200" b="0" i="0" u="none" strike="noStrike" baseline="0" dirty="0" err="1">
                <a:solidFill>
                  <a:srgbClr val="202020"/>
                </a:solidFill>
                <a:latin typeface="Consolas" panose="020B0609020204030204" pitchFamily="49" charset="0"/>
              </a:rPr>
              <a:t>count_outcomes</a:t>
            </a:r>
            <a:r>
              <a:rPr lang="en-US" sz="1200" b="0" i="0" u="none" strike="noStrike" baseline="0" dirty="0">
                <a:solidFill>
                  <a:srgbClr val="202020"/>
                </a:solidFill>
                <a:latin typeface="Consolas" panose="020B0609020204030204" pitchFamily="49" charset="0"/>
              </a:rPr>
              <a:t> \ FROM SPACEXTBL \ WHERE DATE BETWEEN </a:t>
            </a:r>
            <a:r>
              <a:rPr lang="en-US" sz="1200" b="0" i="0" u="none" strike="noStrike" baseline="0" dirty="0">
                <a:solidFill>
                  <a:srgbClr val="B92020"/>
                </a:solidFill>
                <a:latin typeface="Consolas" panose="020B0609020204030204" pitchFamily="49" charset="0"/>
              </a:rPr>
              <a:t>'2010-06-04' </a:t>
            </a:r>
            <a:r>
              <a:rPr lang="en-US" sz="1200" b="0" i="0" u="none" strike="noStrike" baseline="0" dirty="0">
                <a:solidFill>
                  <a:srgbClr val="202020"/>
                </a:solidFill>
                <a:latin typeface="Consolas" panose="020B0609020204030204" pitchFamily="49" charset="0"/>
              </a:rPr>
              <a:t>AND </a:t>
            </a:r>
            <a:r>
              <a:rPr lang="en-US" sz="1200" b="0" i="0" u="none" strike="noStrike" baseline="0" dirty="0">
                <a:solidFill>
                  <a:srgbClr val="B92020"/>
                </a:solidFill>
                <a:latin typeface="Consolas" panose="020B0609020204030204" pitchFamily="49" charset="0"/>
              </a:rPr>
              <a:t>'2017-03-20' </a:t>
            </a:r>
            <a:r>
              <a:rPr lang="en-US" sz="1200" b="0" i="0" u="none" strike="noStrike" baseline="0" dirty="0">
                <a:solidFill>
                  <a:srgbClr val="202020"/>
                </a:solidFill>
                <a:latin typeface="Consolas" panose="020B0609020204030204" pitchFamily="49" charset="0"/>
              </a:rPr>
              <a:t>\ group by </a:t>
            </a:r>
            <a:r>
              <a:rPr lang="en-US" sz="1200" b="0" i="0" u="none" strike="noStrike" baseline="0" dirty="0" err="1">
                <a:solidFill>
                  <a:srgbClr val="202020"/>
                </a:solidFill>
                <a:latin typeface="Consolas" panose="020B0609020204030204" pitchFamily="49" charset="0"/>
              </a:rPr>
              <a:t>Landing_Outcome</a:t>
            </a:r>
            <a:r>
              <a:rPr lang="en-US" sz="1200" b="0" i="0" u="none" strike="noStrike" baseline="0" dirty="0">
                <a:solidFill>
                  <a:srgbClr val="202020"/>
                </a:solidFill>
                <a:latin typeface="Consolas" panose="020B0609020204030204" pitchFamily="49" charset="0"/>
              </a:rPr>
              <a:t> order by </a:t>
            </a:r>
            <a:r>
              <a:rPr lang="en-US" sz="1200" b="0" i="0" u="none" strike="noStrike" baseline="0" dirty="0" err="1">
                <a:solidFill>
                  <a:srgbClr val="202020"/>
                </a:solidFill>
                <a:latin typeface="Consolas" panose="020B0609020204030204" pitchFamily="49" charset="0"/>
              </a:rPr>
              <a:t>count_outcomes</a:t>
            </a:r>
            <a:r>
              <a:rPr lang="en-US" sz="1200" b="0" i="0" u="none" strike="noStrike" baseline="0" dirty="0">
                <a:solidFill>
                  <a:srgbClr val="202020"/>
                </a:solidFill>
                <a:latin typeface="Consolas" panose="020B0609020204030204" pitchFamily="49" charset="0"/>
              </a:rPr>
              <a:t> DESC</a:t>
            </a:r>
            <a:r>
              <a:rPr lang="en-US" sz="1200" b="0" i="0" u="none" strike="noStrike" baseline="0" dirty="0">
                <a:solidFill>
                  <a:srgbClr val="0054AA"/>
                </a:solidFill>
                <a:latin typeface="Consolas" panose="020B0609020204030204" pitchFamily="49" charset="0"/>
              </a:rPr>
              <a:t>; </a:t>
            </a:r>
          </a:p>
          <a:p>
            <a:endParaRPr lang="es-CO" sz="1100" b="0" i="0" u="none" strike="noStrike" baseline="0" dirty="0">
              <a:latin typeface="Arial" panose="020B0604020202020204" pitchFamily="34" charset="0"/>
            </a:endParaRPr>
          </a:p>
          <a:p>
            <a:r>
              <a:rPr lang="en-US" sz="1200" b="0" i="0" u="none" strike="noStrike" baseline="0" dirty="0">
                <a:latin typeface="Consolas" panose="020B0609020204030204" pitchFamily="49" charset="0"/>
              </a:rPr>
              <a:t>* sqlite:///my_data1.db Done.</a:t>
            </a:r>
          </a:p>
          <a:p>
            <a:r>
              <a:rPr lang="es-CO" sz="1200" b="1" i="0" u="none" strike="noStrike" baseline="0" dirty="0" err="1">
                <a:solidFill>
                  <a:srgbClr val="000000"/>
                </a:solidFill>
                <a:latin typeface="Segoe UI" panose="020B0502040204020203" pitchFamily="34" charset="0"/>
              </a:rPr>
              <a:t>Landing_Outcome</a:t>
            </a:r>
            <a:r>
              <a:rPr lang="es-CO" sz="1200" b="1" dirty="0">
                <a:solidFill>
                  <a:srgbClr val="000000"/>
                </a:solidFill>
                <a:latin typeface="Segoe UI" panose="020B0502040204020203" pitchFamily="34" charset="0"/>
              </a:rPr>
              <a:t>       </a:t>
            </a:r>
            <a:r>
              <a:rPr lang="es-CO" sz="1200" b="1" i="0" u="none" strike="noStrike" baseline="0" dirty="0" err="1">
                <a:solidFill>
                  <a:srgbClr val="000000"/>
                </a:solidFill>
                <a:latin typeface="Segoe UI" panose="020B0502040204020203" pitchFamily="34" charset="0"/>
              </a:rPr>
              <a:t>count_outcomes</a:t>
            </a:r>
            <a:r>
              <a:rPr lang="es-CO" sz="1200" b="1" i="0" u="none" strike="noStrike" baseline="0" dirty="0">
                <a:solidFill>
                  <a:srgbClr val="000000"/>
                </a:solidFill>
                <a:latin typeface="Segoe UI" panose="020B0502040204020203" pitchFamily="34" charset="0"/>
              </a:rPr>
              <a:t> </a:t>
            </a:r>
            <a:r>
              <a:rPr lang="es-CO" sz="1200" b="0" i="0" u="none" strike="noStrike" baseline="0" dirty="0">
                <a:solidFill>
                  <a:srgbClr val="000000"/>
                </a:solidFill>
                <a:latin typeface="Segoe UI" panose="020B0502040204020203" pitchFamily="34" charset="0"/>
              </a:rPr>
              <a:t>	</a:t>
            </a:r>
          </a:p>
          <a:p>
            <a:r>
              <a:rPr lang="es-CO" sz="1200" b="0" i="0" u="none" strike="noStrike" baseline="0" dirty="0">
                <a:solidFill>
                  <a:srgbClr val="000000"/>
                </a:solidFill>
                <a:latin typeface="Segoe UI" panose="020B0502040204020203" pitchFamily="34" charset="0"/>
              </a:rPr>
              <a:t>No </a:t>
            </a:r>
            <a:r>
              <a:rPr lang="es-CO" sz="1200" b="0" i="0" u="none" strike="noStrike" baseline="0" dirty="0" err="1">
                <a:solidFill>
                  <a:srgbClr val="000000"/>
                </a:solidFill>
                <a:latin typeface="Segoe UI" panose="020B0502040204020203" pitchFamily="34" charset="0"/>
              </a:rPr>
              <a:t>attempt</a:t>
            </a:r>
            <a:r>
              <a:rPr lang="es-CO" sz="1200" b="0" i="0" u="none" strike="noStrike" baseline="0" dirty="0">
                <a:solidFill>
                  <a:srgbClr val="000000"/>
                </a:solidFill>
                <a:latin typeface="Segoe UI" panose="020B0502040204020203" pitchFamily="34" charset="0"/>
              </a:rPr>
              <a:t> 	                     10 	</a:t>
            </a:r>
          </a:p>
          <a:p>
            <a:r>
              <a:rPr lang="es-CO" sz="1200" b="0" i="0" u="none" strike="noStrike" baseline="0" dirty="0" err="1">
                <a:solidFill>
                  <a:srgbClr val="000000"/>
                </a:solidFill>
                <a:latin typeface="Segoe UI" panose="020B0502040204020203" pitchFamily="34" charset="0"/>
              </a:rPr>
              <a:t>Success</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drone</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ship</a:t>
            </a:r>
            <a:r>
              <a:rPr lang="es-CO" sz="1200" b="0" i="0" u="none" strike="noStrike" baseline="0" dirty="0">
                <a:solidFill>
                  <a:srgbClr val="000000"/>
                </a:solidFill>
                <a:latin typeface="Segoe UI" panose="020B0502040204020203" pitchFamily="34" charset="0"/>
              </a:rPr>
              <a:t>) 	5 	</a:t>
            </a:r>
          </a:p>
          <a:p>
            <a:r>
              <a:rPr lang="es-CO" sz="1200" b="0" i="0" u="none" strike="noStrike" baseline="0" dirty="0" err="1">
                <a:solidFill>
                  <a:srgbClr val="000000"/>
                </a:solidFill>
                <a:latin typeface="Segoe UI" panose="020B0502040204020203" pitchFamily="34" charset="0"/>
              </a:rPr>
              <a:t>Failure</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drone</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ship</a:t>
            </a:r>
            <a:r>
              <a:rPr lang="es-CO" sz="1200" b="0" i="0" u="none" strike="noStrike" baseline="0" dirty="0">
                <a:solidFill>
                  <a:srgbClr val="000000"/>
                </a:solidFill>
                <a:latin typeface="Segoe UI" panose="020B0502040204020203" pitchFamily="34" charset="0"/>
              </a:rPr>
              <a:t>) 	5 	</a:t>
            </a:r>
          </a:p>
          <a:p>
            <a:r>
              <a:rPr lang="es-CO" sz="1200" b="0" i="0" u="none" strike="noStrike" baseline="0" dirty="0" err="1">
                <a:solidFill>
                  <a:srgbClr val="000000"/>
                </a:solidFill>
                <a:latin typeface="Segoe UI" panose="020B0502040204020203" pitchFamily="34" charset="0"/>
              </a:rPr>
              <a:t>Success</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ground</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pad</a:t>
            </a:r>
            <a:r>
              <a:rPr lang="es-CO" sz="1200" b="0" i="0" u="none" strike="noStrike" baseline="0" dirty="0">
                <a:solidFill>
                  <a:srgbClr val="000000"/>
                </a:solidFill>
                <a:latin typeface="Segoe UI" panose="020B0502040204020203" pitchFamily="34" charset="0"/>
              </a:rPr>
              <a:t>) 	3 	</a:t>
            </a:r>
          </a:p>
          <a:p>
            <a:r>
              <a:rPr lang="es-CO" sz="1200" b="0" i="0" u="none" strike="noStrike" baseline="0" dirty="0" err="1">
                <a:solidFill>
                  <a:srgbClr val="000000"/>
                </a:solidFill>
                <a:latin typeface="Segoe UI" panose="020B0502040204020203" pitchFamily="34" charset="0"/>
              </a:rPr>
              <a:t>Controlled</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ocean</a:t>
            </a:r>
            <a:r>
              <a:rPr lang="es-CO" sz="1200" b="0" i="0" u="none" strike="noStrike" baseline="0" dirty="0">
                <a:solidFill>
                  <a:srgbClr val="000000"/>
                </a:solidFill>
                <a:latin typeface="Segoe UI" panose="020B0502040204020203" pitchFamily="34" charset="0"/>
              </a:rPr>
              <a:t>) 	3 	</a:t>
            </a:r>
          </a:p>
          <a:p>
            <a:r>
              <a:rPr lang="es-CO" sz="1200" b="0" i="0" u="none" strike="noStrike" baseline="0" dirty="0" err="1">
                <a:solidFill>
                  <a:srgbClr val="000000"/>
                </a:solidFill>
                <a:latin typeface="Segoe UI" panose="020B0502040204020203" pitchFamily="34" charset="0"/>
              </a:rPr>
              <a:t>Uncontrolled</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ocean</a:t>
            </a:r>
            <a:r>
              <a:rPr lang="es-CO" sz="1200" b="0" i="0" u="none" strike="noStrike" baseline="0" dirty="0">
                <a:solidFill>
                  <a:srgbClr val="000000"/>
                </a:solidFill>
                <a:latin typeface="Segoe UI" panose="020B0502040204020203" pitchFamily="34" charset="0"/>
              </a:rPr>
              <a:t>) 	2 	</a:t>
            </a:r>
          </a:p>
          <a:p>
            <a:r>
              <a:rPr lang="es-CO" sz="1200" b="0" i="0" u="none" strike="noStrike" baseline="0" dirty="0" err="1">
                <a:solidFill>
                  <a:srgbClr val="000000"/>
                </a:solidFill>
                <a:latin typeface="Segoe UI" panose="020B0502040204020203" pitchFamily="34" charset="0"/>
              </a:rPr>
              <a:t>Failure</a:t>
            </a:r>
            <a:r>
              <a:rPr lang="es-CO" sz="1200" b="0" i="0" u="none" strike="noStrike" baseline="0" dirty="0">
                <a:solidFill>
                  <a:srgbClr val="000000"/>
                </a:solidFill>
                <a:latin typeface="Segoe UI" panose="020B0502040204020203" pitchFamily="34" charset="0"/>
              </a:rPr>
              <a:t> (parachute) 	2 	</a:t>
            </a:r>
          </a:p>
          <a:p>
            <a:r>
              <a:rPr lang="es-CO" sz="1200" b="0" i="0" u="none" strike="noStrike" baseline="0" dirty="0" err="1">
                <a:solidFill>
                  <a:srgbClr val="000000"/>
                </a:solidFill>
                <a:latin typeface="Segoe UI" panose="020B0502040204020203" pitchFamily="34" charset="0"/>
              </a:rPr>
              <a:t>Precluded</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drone</a:t>
            </a:r>
            <a:r>
              <a:rPr lang="es-CO" sz="1200" b="0" i="0" u="none" strike="noStrike" baseline="0" dirty="0">
                <a:solidFill>
                  <a:srgbClr val="000000"/>
                </a:solidFill>
                <a:latin typeface="Segoe UI" panose="020B0502040204020203" pitchFamily="34" charset="0"/>
              </a:rPr>
              <a:t> </a:t>
            </a:r>
            <a:r>
              <a:rPr lang="es-CO" sz="1200" b="0" i="0" u="none" strike="noStrike" baseline="0" dirty="0" err="1">
                <a:solidFill>
                  <a:srgbClr val="000000"/>
                </a:solidFill>
                <a:latin typeface="Segoe UI" panose="020B0502040204020203" pitchFamily="34" charset="0"/>
              </a:rPr>
              <a:t>ship</a:t>
            </a:r>
            <a:r>
              <a:rPr lang="es-CO" sz="1200" b="0" i="0" u="none" strike="noStrike" baseline="0" dirty="0">
                <a:solidFill>
                  <a:srgbClr val="000000"/>
                </a:solidFill>
                <a:latin typeface="Segoe UI" panose="020B0502040204020203" pitchFamily="34" charset="0"/>
              </a:rPr>
              <a:t>) 	1 </a:t>
            </a:r>
            <a:r>
              <a:rPr lang="es-CO" sz="1800" b="0" i="0" u="none" strike="noStrike" baseline="0" dirty="0">
                <a:solidFill>
                  <a:srgbClr val="000000"/>
                </a:solidFill>
                <a:latin typeface="Segoe UI" panose="020B0502040204020203" pitchFamily="34" charset="0"/>
              </a:rPr>
              <a:t>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39332"/>
            <a:ext cx="4203923" cy="3751280"/>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All launch sites are in near to the Equator, located southwards of the US. </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All the launch sites are very close to the coast.</a:t>
            </a:r>
          </a:p>
          <a:p>
            <a:pPr>
              <a:lnSpc>
                <a:spcPct val="100000"/>
              </a:lnSpc>
              <a:spcBef>
                <a:spcPts val="1400"/>
              </a:spcBef>
              <a:buFont typeface="Wingdings" panose="05000000000000000000" pitchFamily="2" charset="2"/>
              <a:buChar char="Ø"/>
            </a:pPr>
            <a:r>
              <a:rPr lang="en-US" sz="2000" dirty="0">
                <a:latin typeface="Arial" panose="020B0604020202020204" pitchFamily="34" charset="0"/>
                <a:cs typeface="Arial" panose="020B0604020202020204" pitchFamily="34" charset="0"/>
              </a:rPr>
              <a:t>Launches from sites close to the equator and due to the speed of the Earth's rotation help to have lower fuel consumption.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Markers of all SpaceX launch sites</a:t>
            </a:r>
          </a:p>
        </p:txBody>
      </p:sp>
      <p:pic>
        <p:nvPicPr>
          <p:cNvPr id="7" name="Imagen 6">
            <a:extLst>
              <a:ext uri="{FF2B5EF4-FFF2-40B4-BE49-F238E27FC236}">
                <a16:creationId xmlns:a16="http://schemas.microsoft.com/office/drawing/2014/main" id="{0757090A-A83A-85FB-A686-45ACB0940655}"/>
              </a:ext>
            </a:extLst>
          </p:cNvPr>
          <p:cNvPicPr>
            <a:picLocks noChangeAspect="1"/>
          </p:cNvPicPr>
          <p:nvPr/>
        </p:nvPicPr>
        <p:blipFill>
          <a:blip r:embed="rId3"/>
          <a:stretch>
            <a:fillRect/>
          </a:stretch>
        </p:blipFill>
        <p:spPr>
          <a:xfrm>
            <a:off x="5357163" y="1939332"/>
            <a:ext cx="5921251" cy="37512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4274263" cy="3952177"/>
          </a:xfrm>
          <a:prstGeom prst="rect">
            <a:avLst/>
          </a:prstGeom>
        </p:spPr>
        <p:txBody>
          <a:bodyPr lIns="91440" tIns="45720" rIns="91440" bIns="45720" anchor="t">
            <a:normAutofit/>
          </a:bodyPr>
          <a:lstStyle/>
          <a:p>
            <a:pPr>
              <a:buFont typeface="Wingdings" panose="05000000000000000000" pitchFamily="2" charset="2"/>
              <a:buChar char="Ø"/>
            </a:pPr>
            <a:r>
              <a:rPr lang="es-CO" sz="2000" b="1" i="0" u="none" strike="noStrike" baseline="0" dirty="0">
                <a:solidFill>
                  <a:srgbClr val="6FAC46"/>
                </a:solidFill>
                <a:latin typeface="Arial" panose="020B0604020202020204" pitchFamily="34" charset="0"/>
                <a:cs typeface="Arial" panose="020B0604020202020204" pitchFamily="34" charset="0"/>
              </a:rPr>
              <a:t>Green </a:t>
            </a:r>
            <a:r>
              <a:rPr lang="es-CO" sz="2000" b="0" i="0" u="none" strike="noStrike" baseline="0" dirty="0" err="1">
                <a:solidFill>
                  <a:srgbClr val="000000"/>
                </a:solidFill>
                <a:latin typeface="Arial" panose="020B0604020202020204" pitchFamily="34" charset="0"/>
                <a:cs typeface="Arial" panose="020B0604020202020204" pitchFamily="34" charset="0"/>
              </a:rPr>
              <a:t>markers</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for</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successful</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launches</a:t>
            </a:r>
            <a:endParaRPr lang="es-CO" sz="2000" b="0" i="0" u="none" strike="noStrike" baseline="0" dirty="0">
              <a:solidFill>
                <a:srgbClr val="000000"/>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s-CO" sz="2000" b="1" i="0" u="none" strike="noStrike" baseline="0" dirty="0">
                <a:solidFill>
                  <a:srgbClr val="FF0000"/>
                </a:solidFill>
                <a:latin typeface="Arial" panose="020B0604020202020204" pitchFamily="34" charset="0"/>
                <a:cs typeface="Arial" panose="020B0604020202020204" pitchFamily="34" charset="0"/>
              </a:rPr>
              <a:t>Red </a:t>
            </a:r>
            <a:r>
              <a:rPr lang="es-CO" sz="2000" b="0" i="0" u="none" strike="noStrike" baseline="0" dirty="0" err="1">
                <a:solidFill>
                  <a:srgbClr val="000000"/>
                </a:solidFill>
                <a:latin typeface="Arial" panose="020B0604020202020204" pitchFamily="34" charset="0"/>
                <a:cs typeface="Arial" panose="020B0604020202020204" pitchFamily="34" charset="0"/>
              </a:rPr>
              <a:t>markers</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for</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unsuccessful</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launches</a:t>
            </a:r>
            <a:endParaRPr lang="es-CO" sz="2000" b="0" i="0" u="none" strike="noStrike" baseline="0" dirty="0">
              <a:solidFill>
                <a:srgbClr val="000000"/>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sz="2000" i="0" u="none" strike="noStrike" baseline="0" dirty="0">
                <a:solidFill>
                  <a:srgbClr val="000000"/>
                </a:solidFill>
                <a:latin typeface="Arial" panose="020B0604020202020204" pitchFamily="34" charset="0"/>
                <a:cs typeface="Arial" panose="020B0604020202020204" pitchFamily="34" charset="0"/>
              </a:rPr>
              <a:t>The map shows that 3 of 7 launches for the CCAFS SLC-40 site have been successful</a:t>
            </a:r>
          </a:p>
          <a:p>
            <a:pPr>
              <a:spcBef>
                <a:spcPts val="1400"/>
              </a:spcBef>
              <a:buFont typeface="Wingdings" panose="05000000000000000000" pitchFamily="2" charset="2"/>
              <a:buChar char="Ø"/>
            </a:pPr>
            <a:r>
              <a:rPr lang="en-US" sz="2000" dirty="0">
                <a:solidFill>
                  <a:schemeClr val="accent3">
                    <a:lumMod val="25000"/>
                  </a:schemeClr>
                </a:solidFill>
                <a:latin typeface="Arial" panose="020B0604020202020204" pitchFamily="34" charset="0"/>
                <a:cs typeface="Arial" panose="020B0604020202020204" pitchFamily="34" charset="0"/>
              </a:rPr>
              <a:t>Launch site KSC LC-39A has high success rates compared to CCAFS SLC-40 &amp; CCAFS LC-40 in the Eastern coast (Florida)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outcomes for each site</a:t>
            </a:r>
          </a:p>
        </p:txBody>
      </p:sp>
      <p:pic>
        <p:nvPicPr>
          <p:cNvPr id="7" name="Imagen 6">
            <a:extLst>
              <a:ext uri="{FF2B5EF4-FFF2-40B4-BE49-F238E27FC236}">
                <a16:creationId xmlns:a16="http://schemas.microsoft.com/office/drawing/2014/main" id="{6C6CB52D-7BE3-D544-14EB-BA586915E8F7}"/>
              </a:ext>
            </a:extLst>
          </p:cNvPr>
          <p:cNvPicPr>
            <a:picLocks noChangeAspect="1"/>
          </p:cNvPicPr>
          <p:nvPr/>
        </p:nvPicPr>
        <p:blipFill>
          <a:blip r:embed="rId3"/>
          <a:stretch>
            <a:fillRect/>
          </a:stretch>
        </p:blipFill>
        <p:spPr>
          <a:xfrm>
            <a:off x="6027812" y="1825624"/>
            <a:ext cx="2187895" cy="1631650"/>
          </a:xfrm>
          <a:prstGeom prst="rect">
            <a:avLst/>
          </a:prstGeom>
        </p:spPr>
      </p:pic>
      <p:pic>
        <p:nvPicPr>
          <p:cNvPr id="10" name="Imagen 9">
            <a:extLst>
              <a:ext uri="{FF2B5EF4-FFF2-40B4-BE49-F238E27FC236}">
                <a16:creationId xmlns:a16="http://schemas.microsoft.com/office/drawing/2014/main" id="{DEA9CED4-418F-AC0E-85D0-DE1F8CEBFFF2}"/>
              </a:ext>
            </a:extLst>
          </p:cNvPr>
          <p:cNvPicPr>
            <a:picLocks noChangeAspect="1"/>
          </p:cNvPicPr>
          <p:nvPr/>
        </p:nvPicPr>
        <p:blipFill>
          <a:blip r:embed="rId4"/>
          <a:stretch>
            <a:fillRect/>
          </a:stretch>
        </p:blipFill>
        <p:spPr>
          <a:xfrm>
            <a:off x="8903463" y="1797350"/>
            <a:ext cx="2382148" cy="1631650"/>
          </a:xfrm>
          <a:prstGeom prst="rect">
            <a:avLst/>
          </a:prstGeom>
        </p:spPr>
      </p:pic>
      <p:pic>
        <p:nvPicPr>
          <p:cNvPr id="12" name="Imagen 11">
            <a:extLst>
              <a:ext uri="{FF2B5EF4-FFF2-40B4-BE49-F238E27FC236}">
                <a16:creationId xmlns:a16="http://schemas.microsoft.com/office/drawing/2014/main" id="{F0B1AAFD-D55F-8258-A6BE-AC7C1B6FD196}"/>
              </a:ext>
            </a:extLst>
          </p:cNvPr>
          <p:cNvPicPr>
            <a:picLocks noChangeAspect="1"/>
          </p:cNvPicPr>
          <p:nvPr/>
        </p:nvPicPr>
        <p:blipFill>
          <a:blip r:embed="rId5"/>
          <a:stretch>
            <a:fillRect/>
          </a:stretch>
        </p:blipFill>
        <p:spPr>
          <a:xfrm>
            <a:off x="6093125" y="3936613"/>
            <a:ext cx="2122582" cy="2097008"/>
          </a:xfrm>
          <a:prstGeom prst="rect">
            <a:avLst/>
          </a:prstGeom>
        </p:spPr>
      </p:pic>
      <p:pic>
        <p:nvPicPr>
          <p:cNvPr id="14" name="Imagen 13">
            <a:extLst>
              <a:ext uri="{FF2B5EF4-FFF2-40B4-BE49-F238E27FC236}">
                <a16:creationId xmlns:a16="http://schemas.microsoft.com/office/drawing/2014/main" id="{7699D69E-22F0-1239-849B-79C1431E944E}"/>
              </a:ext>
            </a:extLst>
          </p:cNvPr>
          <p:cNvPicPr>
            <a:picLocks noChangeAspect="1"/>
          </p:cNvPicPr>
          <p:nvPr/>
        </p:nvPicPr>
        <p:blipFill>
          <a:blip r:embed="rId6"/>
          <a:stretch>
            <a:fillRect/>
          </a:stretch>
        </p:blipFill>
        <p:spPr>
          <a:xfrm>
            <a:off x="8898339" y="3936613"/>
            <a:ext cx="2387272" cy="20244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404891" cy="4314825"/>
          </a:xfrm>
          <a:prstGeom prst="rect">
            <a:avLst/>
          </a:prstGeom>
        </p:spPr>
        <p:txBody>
          <a:bodyPr lIns="91440" tIns="45720" rIns="91440" bIns="45720" anchor="t">
            <a:normAutofit/>
          </a:bodyPr>
          <a:lstStyle/>
          <a:p>
            <a:pPr marL="0" indent="0" algn="ctr">
              <a:lnSpc>
                <a:spcPct val="100000"/>
              </a:lnSpc>
              <a:spcBef>
                <a:spcPts val="1400"/>
              </a:spcBef>
              <a:buNone/>
            </a:pPr>
            <a:r>
              <a:rPr lang="es-CO" sz="2000" b="0" i="0" dirty="0">
                <a:solidFill>
                  <a:srgbClr val="333333"/>
                </a:solidFill>
                <a:effectLst/>
                <a:latin typeface="Arial" panose="020B0604020202020204" pitchFamily="34" charset="0"/>
                <a:cs typeface="Arial" panose="020B0604020202020204" pitchFamily="34" charset="0"/>
              </a:rPr>
              <a:t>Site CCAFS SLC-40</a:t>
            </a:r>
          </a:p>
          <a:p>
            <a:pPr>
              <a:lnSpc>
                <a:spcPct val="100000"/>
              </a:lnSpc>
              <a:spcBef>
                <a:spcPts val="1400"/>
              </a:spcBef>
            </a:pPr>
            <a:endParaRPr lang="es-CO" sz="1600" dirty="0">
              <a:solidFill>
                <a:srgbClr val="333333"/>
              </a:solidFill>
              <a:latin typeface="Arial" panose="020B0604020202020204" pitchFamily="34" charset="0"/>
              <a:cs typeface="Arial" panose="020B0604020202020204" pitchFamily="34" charset="0"/>
            </a:endParaRPr>
          </a:p>
          <a:p>
            <a:pPr>
              <a:lnSpc>
                <a:spcPct val="100000"/>
              </a:lnSpc>
              <a:spcBef>
                <a:spcPts val="1400"/>
              </a:spcBef>
            </a:pPr>
            <a:r>
              <a:rPr lang="en-US" sz="1600" b="0" i="0" dirty="0">
                <a:solidFill>
                  <a:srgbClr val="333333"/>
                </a:solidFill>
                <a:effectLst/>
                <a:latin typeface="Arial" panose="020B0604020202020204" pitchFamily="34" charset="0"/>
                <a:cs typeface="Arial" panose="020B0604020202020204" pitchFamily="34" charset="0"/>
              </a:rPr>
              <a:t>City Distance(</a:t>
            </a:r>
            <a:r>
              <a:rPr lang="en-US" sz="1600" dirty="0">
                <a:solidFill>
                  <a:srgbClr val="333333"/>
                </a:solidFill>
                <a:latin typeface="Arial" panose="020B0604020202020204" pitchFamily="34" charset="0"/>
                <a:cs typeface="Arial" panose="020B0604020202020204" pitchFamily="34" charset="0"/>
              </a:rPr>
              <a:t>M</a:t>
            </a:r>
            <a:r>
              <a:rPr lang="en-US" sz="1600" b="0" i="0" dirty="0">
                <a:solidFill>
                  <a:srgbClr val="333333"/>
                </a:solidFill>
                <a:effectLst/>
                <a:latin typeface="Arial" panose="020B0604020202020204" pitchFamily="34" charset="0"/>
                <a:cs typeface="Arial" panose="020B0604020202020204" pitchFamily="34" charset="0"/>
              </a:rPr>
              <a:t>elbourne)              51.43 km</a:t>
            </a:r>
          </a:p>
          <a:p>
            <a:pPr>
              <a:lnSpc>
                <a:spcPct val="100000"/>
              </a:lnSpc>
              <a:spcBef>
                <a:spcPts val="1400"/>
              </a:spcBef>
            </a:pPr>
            <a:r>
              <a:rPr lang="en-US" sz="1600" b="0" i="0" dirty="0">
                <a:solidFill>
                  <a:srgbClr val="333333"/>
                </a:solidFill>
                <a:effectLst/>
                <a:latin typeface="Arial" panose="020B0604020202020204" pitchFamily="34" charset="0"/>
                <a:cs typeface="Arial" panose="020B0604020202020204" pitchFamily="34" charset="0"/>
              </a:rPr>
              <a:t>Railway Distance(Nasa </a:t>
            </a:r>
            <a:r>
              <a:rPr lang="en-US" sz="1600" b="0" i="0" dirty="0" err="1">
                <a:solidFill>
                  <a:srgbClr val="333333"/>
                </a:solidFill>
                <a:effectLst/>
                <a:latin typeface="Arial" panose="020B0604020202020204" pitchFamily="34" charset="0"/>
                <a:cs typeface="Arial" panose="020B0604020202020204" pitchFamily="34" charset="0"/>
              </a:rPr>
              <a:t>raillroad</a:t>
            </a:r>
            <a:r>
              <a:rPr lang="en-US" sz="1600" b="0" i="0" dirty="0">
                <a:solidFill>
                  <a:srgbClr val="333333"/>
                </a:solidFill>
                <a:effectLst/>
                <a:latin typeface="Arial" panose="020B0604020202020204" pitchFamily="34" charset="0"/>
                <a:cs typeface="Arial" panose="020B0604020202020204" pitchFamily="34" charset="0"/>
              </a:rPr>
              <a:t>)    1.37 km</a:t>
            </a:r>
          </a:p>
          <a:p>
            <a:pPr>
              <a:lnSpc>
                <a:spcPct val="100000"/>
              </a:lnSpc>
              <a:spcBef>
                <a:spcPts val="1400"/>
              </a:spcBef>
            </a:pPr>
            <a:r>
              <a:rPr lang="en-US" sz="1600" b="0" i="0" dirty="0">
                <a:solidFill>
                  <a:srgbClr val="333333"/>
                </a:solidFill>
                <a:effectLst/>
                <a:latin typeface="Arial" panose="020B0604020202020204" pitchFamily="34" charset="0"/>
                <a:cs typeface="Arial" panose="020B0604020202020204" pitchFamily="34" charset="0"/>
              </a:rPr>
              <a:t>Highway Distance(Samuel P HW)   0.67 km</a:t>
            </a:r>
          </a:p>
          <a:p>
            <a:pPr>
              <a:lnSpc>
                <a:spcPct val="100000"/>
              </a:lnSpc>
              <a:spcBef>
                <a:spcPts val="1400"/>
              </a:spcBef>
            </a:pPr>
            <a:r>
              <a:rPr lang="en-US" sz="1600" b="0" i="0" dirty="0">
                <a:solidFill>
                  <a:srgbClr val="333333"/>
                </a:solidFill>
                <a:effectLst/>
                <a:latin typeface="Arial" panose="020B0604020202020204" pitchFamily="34" charset="0"/>
                <a:cs typeface="Arial" panose="020B0604020202020204" pitchFamily="34" charset="0"/>
              </a:rPr>
              <a:t>Coastline Distance                          1.45 km</a:t>
            </a:r>
            <a:endParaRPr lang="es-CO" sz="1600" b="0" i="0" dirty="0">
              <a:solidFill>
                <a:srgbClr val="333333"/>
              </a:solidFill>
              <a:effectLst/>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b="0" i="0" u="none" strike="noStrike" baseline="0" dirty="0">
                <a:solidFill>
                  <a:srgbClr val="0A48CA"/>
                </a:solidFill>
                <a:latin typeface="Abadi" panose="020B0604020104020204" pitchFamily="34" charset="0"/>
              </a:rPr>
              <a:t>Distances between a launch site to its proximities</a:t>
            </a:r>
            <a:endParaRPr lang="en-US" sz="3600" dirty="0">
              <a:solidFill>
                <a:srgbClr val="0B49CB"/>
              </a:solidFill>
              <a:latin typeface="Abadi" panose="020B0604020104020204" pitchFamily="34" charset="0"/>
            </a:endParaRPr>
          </a:p>
        </p:txBody>
      </p:sp>
      <p:pic>
        <p:nvPicPr>
          <p:cNvPr id="4" name="Imagen 3">
            <a:extLst>
              <a:ext uri="{FF2B5EF4-FFF2-40B4-BE49-F238E27FC236}">
                <a16:creationId xmlns:a16="http://schemas.microsoft.com/office/drawing/2014/main" id="{969A7BE1-4404-B556-5B01-206121911CE1}"/>
              </a:ext>
            </a:extLst>
          </p:cNvPr>
          <p:cNvPicPr>
            <a:picLocks noChangeAspect="1"/>
          </p:cNvPicPr>
          <p:nvPr/>
        </p:nvPicPr>
        <p:blipFill>
          <a:blip r:embed="rId3"/>
          <a:stretch>
            <a:fillRect/>
          </a:stretch>
        </p:blipFill>
        <p:spPr>
          <a:xfrm>
            <a:off x="5347524" y="1737987"/>
            <a:ext cx="3110830" cy="2057347"/>
          </a:xfrm>
          <a:prstGeom prst="rect">
            <a:avLst/>
          </a:prstGeom>
        </p:spPr>
      </p:pic>
      <p:pic>
        <p:nvPicPr>
          <p:cNvPr id="7" name="Imagen 6">
            <a:extLst>
              <a:ext uri="{FF2B5EF4-FFF2-40B4-BE49-F238E27FC236}">
                <a16:creationId xmlns:a16="http://schemas.microsoft.com/office/drawing/2014/main" id="{959A885A-A58F-8039-8D6A-AF87377D3F15}"/>
              </a:ext>
            </a:extLst>
          </p:cNvPr>
          <p:cNvPicPr>
            <a:picLocks noChangeAspect="1"/>
          </p:cNvPicPr>
          <p:nvPr/>
        </p:nvPicPr>
        <p:blipFill>
          <a:blip r:embed="rId4"/>
          <a:stretch>
            <a:fillRect/>
          </a:stretch>
        </p:blipFill>
        <p:spPr>
          <a:xfrm>
            <a:off x="8932985" y="1762710"/>
            <a:ext cx="2352625" cy="2107799"/>
          </a:xfrm>
          <a:prstGeom prst="rect">
            <a:avLst/>
          </a:prstGeom>
        </p:spPr>
      </p:pic>
      <p:pic>
        <p:nvPicPr>
          <p:cNvPr id="10" name="Imagen 9">
            <a:extLst>
              <a:ext uri="{FF2B5EF4-FFF2-40B4-BE49-F238E27FC236}">
                <a16:creationId xmlns:a16="http://schemas.microsoft.com/office/drawing/2014/main" id="{A7CDD44F-E911-7E0A-CB41-F10876385D30}"/>
              </a:ext>
            </a:extLst>
          </p:cNvPr>
          <p:cNvPicPr>
            <a:picLocks noChangeAspect="1"/>
          </p:cNvPicPr>
          <p:nvPr/>
        </p:nvPicPr>
        <p:blipFill>
          <a:blip r:embed="rId5"/>
          <a:stretch>
            <a:fillRect/>
          </a:stretch>
        </p:blipFill>
        <p:spPr>
          <a:xfrm>
            <a:off x="6766460" y="4262003"/>
            <a:ext cx="3551510" cy="20573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902351"/>
            <a:ext cx="4254166" cy="3513263"/>
          </a:xfrm>
          <a:prstGeom prst="rect">
            <a:avLst/>
          </a:prstGeom>
        </p:spPr>
        <p:txBody>
          <a:bodyPr lIns="91440" tIns="45720" rIns="91440" bIns="45720" anchor="t">
            <a:normAutofit/>
          </a:bodyPr>
          <a:lstStyle/>
          <a:p>
            <a:pPr marL="0" indent="0" algn="ctr">
              <a:buNone/>
            </a:pPr>
            <a:r>
              <a:rPr lang="en-US" sz="2400" b="1" i="0" u="none" strike="noStrike" baseline="0" dirty="0">
                <a:solidFill>
                  <a:srgbClr val="000000"/>
                </a:solidFill>
                <a:latin typeface="Arial" panose="020B0604020202020204" pitchFamily="34" charset="0"/>
                <a:cs typeface="Arial" panose="020B0604020202020204" pitchFamily="34" charset="0"/>
              </a:rPr>
              <a:t>Success as Percent of Total</a:t>
            </a:r>
            <a:endParaRPr lang="en-US" sz="2400" b="0" i="0" u="none" strike="noStrike" baseline="0" dirty="0">
              <a:solidFill>
                <a:srgbClr val="292929"/>
              </a:solidFill>
              <a:latin typeface="Arial" panose="020B0604020202020204" pitchFamily="34" charset="0"/>
              <a:cs typeface="Arial" panose="020B0604020202020204" pitchFamily="34" charset="0"/>
            </a:endParaRPr>
          </a:p>
          <a:p>
            <a:endParaRPr lang="en-US" sz="1800" dirty="0">
              <a:solidFill>
                <a:srgbClr val="292929"/>
              </a:solidFill>
              <a:latin typeface="Arial" panose="020B0604020202020204" pitchFamily="34" charset="0"/>
              <a:cs typeface="Arial" panose="020B0604020202020204" pitchFamily="34" charset="0"/>
            </a:endParaRPr>
          </a:p>
          <a:p>
            <a:r>
              <a:rPr lang="en-US" sz="1800" b="0" i="0" u="none" strike="noStrike" baseline="0" dirty="0">
                <a:solidFill>
                  <a:srgbClr val="292929"/>
                </a:solidFill>
                <a:latin typeface="Arial" panose="020B0604020202020204" pitchFamily="34" charset="0"/>
                <a:cs typeface="Arial" panose="020B0604020202020204" pitchFamily="34" charset="0"/>
              </a:rPr>
              <a:t>Launch site KSC LC-39A has the highest success rate at 41.7. The site CCAFS LC-40 has at 29.2%, VAFB SLC-4E has at 16.7% and CCAFS SLC-40 with a success rate of 12.5%</a:t>
            </a:r>
          </a:p>
          <a:p>
            <a:endParaRPr lang="en-US" sz="1800" b="0" i="0" u="none" strike="noStrike" baseline="0" dirty="0">
              <a:solidFill>
                <a:srgbClr val="292929"/>
              </a:solidFill>
              <a:latin typeface="Arial Unicode MS"/>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success by site</a:t>
            </a:r>
          </a:p>
        </p:txBody>
      </p:sp>
      <p:pic>
        <p:nvPicPr>
          <p:cNvPr id="6" name="Imagen 5">
            <a:extLst>
              <a:ext uri="{FF2B5EF4-FFF2-40B4-BE49-F238E27FC236}">
                <a16:creationId xmlns:a16="http://schemas.microsoft.com/office/drawing/2014/main" id="{7ABB2938-07B9-9D9B-C008-FF93081C52FF}"/>
              </a:ext>
            </a:extLst>
          </p:cNvPr>
          <p:cNvPicPr>
            <a:picLocks noChangeAspect="1"/>
          </p:cNvPicPr>
          <p:nvPr/>
        </p:nvPicPr>
        <p:blipFill>
          <a:blip r:embed="rId3"/>
          <a:stretch>
            <a:fillRect/>
          </a:stretch>
        </p:blipFill>
        <p:spPr>
          <a:xfrm>
            <a:off x="5427971" y="1902351"/>
            <a:ext cx="5794000" cy="343653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56527"/>
            <a:ext cx="6235924" cy="45920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lvl="1" indent="0">
              <a:spcBef>
                <a:spcPts val="1400"/>
              </a:spcBef>
              <a:buNone/>
            </a:pP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Today</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are living in a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commercial</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space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age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in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which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companies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are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making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space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travel</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reality</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for</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everyone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with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SpaceX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being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most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successful</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with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achievements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such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as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sending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spacecraft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to</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International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Space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Station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satellite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Internet and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sending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missions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manned</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into</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space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Rocket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launches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are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relatively</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inexpensive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like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Falcon 9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with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of</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$62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million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value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much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lower</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than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its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competition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because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it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can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reuse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first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stage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while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other</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providers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more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than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$165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million</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each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p>
          <a:p>
            <a:pPr marL="457200" lvl="1" indent="0">
              <a:spcBef>
                <a:spcPts val="1400"/>
              </a:spcBef>
              <a:buNone/>
            </a:pP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Therefore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work</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aims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to</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determine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if</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first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stage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will</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land</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and determine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launch</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price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To</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do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this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can use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public</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data and machine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learning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models</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to</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predict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whether</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SpaceX –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or</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competing</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company</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 can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reuse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the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first</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 </a:t>
            </a:r>
            <a:r>
              <a:rPr lang="es-CO" sz="1500" kern="100" dirty="0" err="1">
                <a:solidFill>
                  <a:schemeClr val="tx1"/>
                </a:solidFill>
                <a:effectLst/>
                <a:latin typeface="Arial" panose="020B0604020202020204" pitchFamily="34" charset="0"/>
                <a:ea typeface="Aptos" panose="020B0004020202020204" pitchFamily="34" charset="0"/>
                <a:cs typeface="Arial" panose="020B0604020202020204" pitchFamily="34" charset="0"/>
              </a:rPr>
              <a:t>stage</a:t>
            </a:r>
            <a:r>
              <a:rPr lang="es-CO" sz="1500" kern="100" dirty="0">
                <a:solidFill>
                  <a:schemeClr val="tx1"/>
                </a:solidFill>
                <a:effectLst/>
                <a:latin typeface="Arial" panose="020B0604020202020204" pitchFamily="34" charset="0"/>
                <a:ea typeface="Aptos" panose="020B0004020202020204" pitchFamily="34" charset="0"/>
                <a:cs typeface="Arial" panose="020B0604020202020204" pitchFamily="34" charset="0"/>
              </a:rPr>
              <a: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500" b="0" i="0" u="none" strike="noStrike" baseline="0" dirty="0">
                <a:solidFill>
                  <a:srgbClr val="292929"/>
                </a:solidFill>
                <a:latin typeface="Arial" panose="020B0604020202020204" pitchFamily="34" charset="0"/>
                <a:cs typeface="Arial" panose="020B0604020202020204" pitchFamily="34" charset="0"/>
              </a:rPr>
              <a:t>Predict if the Falcon 9 first stage will land successfully using data from Falcon 9 rocket launches</a:t>
            </a:r>
          </a:p>
          <a:p>
            <a:pPr marL="457200" lvl="1" indent="0">
              <a:buNone/>
            </a:pPr>
            <a:r>
              <a:rPr lang="en-US" sz="1500" b="0" i="0" u="none" strike="noStrike" baseline="0" dirty="0">
                <a:solidFill>
                  <a:srgbClr val="000000"/>
                </a:solidFill>
                <a:latin typeface="Arial" panose="020B0604020202020204" pitchFamily="34" charset="0"/>
                <a:cs typeface="Arial" panose="020B0604020202020204" pitchFamily="34" charset="0"/>
              </a:rPr>
              <a:t>Rate of successful landings over time</a:t>
            </a:r>
          </a:p>
          <a:p>
            <a:pPr marL="457200" lvl="1" indent="0">
              <a:buNone/>
            </a:pPr>
            <a:r>
              <a:rPr lang="en-US" sz="1500" b="0" i="0" u="none" strike="noStrike" baseline="0" dirty="0">
                <a:solidFill>
                  <a:srgbClr val="000000"/>
                </a:solidFill>
                <a:latin typeface="Arial" panose="020B0604020202020204" pitchFamily="34" charset="0"/>
                <a:cs typeface="Arial" panose="020B0604020202020204" pitchFamily="34" charset="0"/>
              </a:rPr>
              <a:t>Best predictive model for successful landing (classification)</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pic>
        <p:nvPicPr>
          <p:cNvPr id="1026" name="Picture 2" descr="El lanzamiento de cohetes podría acelerar el cambio climático">
            <a:extLst>
              <a:ext uri="{FF2B5EF4-FFF2-40B4-BE49-F238E27FC236}">
                <a16:creationId xmlns:a16="http://schemas.microsoft.com/office/drawing/2014/main" id="{FE18543B-BF14-3BEA-2A17-EC6CD2A5E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091" y="2481943"/>
            <a:ext cx="3763870" cy="272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018842" cy="3956312"/>
          </a:xfrm>
          <a:prstGeom prst="rect">
            <a:avLst/>
          </a:prstGeom>
        </p:spPr>
        <p:txBody>
          <a:bodyPr lIns="91440" tIns="45720" rIns="91440" bIns="45720" anchor="t">
            <a:normAutofit/>
          </a:bodyPr>
          <a:lstStyle/>
          <a:p>
            <a:pPr marL="0" indent="0">
              <a:lnSpc>
                <a:spcPct val="100000"/>
              </a:lnSpc>
              <a:spcBef>
                <a:spcPts val="1400"/>
              </a:spcBef>
              <a:buNone/>
            </a:pPr>
            <a:r>
              <a:rPr lang="en-US" sz="2000" i="0" u="none" strike="noStrike" baseline="0" dirty="0">
                <a:solidFill>
                  <a:srgbClr val="000000"/>
                </a:solidFill>
                <a:latin typeface="Arial" panose="020B0604020202020204" pitchFamily="34" charset="0"/>
                <a:cs typeface="Arial" panose="020B0604020202020204" pitchFamily="34" charset="0"/>
              </a:rPr>
              <a:t>Success as Percent of Total by site:</a:t>
            </a:r>
            <a:endParaRPr lang="en-US" sz="2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1800" i="0" u="none" strike="noStrike" baseline="0" dirty="0">
                <a:solidFill>
                  <a:srgbClr val="000000"/>
                </a:solidFill>
                <a:latin typeface="Avenir Next LT Pro" panose="020B0504020202020204" pitchFamily="34" charset="0"/>
              </a:rPr>
              <a:t>KSC LC-39A      :  76.9% </a:t>
            </a:r>
          </a:p>
          <a:p>
            <a:pPr>
              <a:lnSpc>
                <a:spcPct val="100000"/>
              </a:lnSpc>
              <a:spcBef>
                <a:spcPts val="1400"/>
              </a:spcBef>
            </a:pPr>
            <a:r>
              <a:rPr lang="en-US" sz="1800" i="0" u="none" strike="noStrike" baseline="0" dirty="0">
                <a:solidFill>
                  <a:srgbClr val="000000"/>
                </a:solidFill>
                <a:latin typeface="Avenir Next LT Pro" panose="020B0504020202020204" pitchFamily="34" charset="0"/>
              </a:rPr>
              <a:t>CCAFS SLC-40 :  42.9% </a:t>
            </a:r>
          </a:p>
          <a:p>
            <a:pPr>
              <a:lnSpc>
                <a:spcPct val="100000"/>
              </a:lnSpc>
              <a:spcBef>
                <a:spcPts val="1400"/>
              </a:spcBef>
            </a:pPr>
            <a:r>
              <a:rPr lang="en-US" sz="1800" i="0" u="none" strike="noStrike" baseline="0" dirty="0">
                <a:solidFill>
                  <a:srgbClr val="000000"/>
                </a:solidFill>
                <a:latin typeface="Avenir Next LT Pro" panose="020B0504020202020204" pitchFamily="34" charset="0"/>
              </a:rPr>
              <a:t>VAFB SLC-4E    :  40.0%</a:t>
            </a:r>
          </a:p>
          <a:p>
            <a:pPr>
              <a:lnSpc>
                <a:spcPct val="100000"/>
              </a:lnSpc>
              <a:spcBef>
                <a:spcPts val="1400"/>
              </a:spcBef>
            </a:pPr>
            <a:r>
              <a:rPr lang="en-US" sz="1800" i="0" u="none" strike="noStrike" baseline="0" dirty="0">
                <a:solidFill>
                  <a:srgbClr val="000000"/>
                </a:solidFill>
                <a:latin typeface="Avenir Next LT Pro" panose="020B0504020202020204" pitchFamily="34" charset="0"/>
              </a:rPr>
              <a:t>CCAFS SL-40    :  26.9%</a:t>
            </a:r>
          </a:p>
          <a:p>
            <a:pPr>
              <a:lnSpc>
                <a:spcPct val="100000"/>
              </a:lnSpc>
              <a:spcBef>
                <a:spcPts val="1400"/>
              </a:spcBef>
            </a:pPr>
            <a:endParaRPr lang="en-US" sz="1800" dirty="0">
              <a:solidFill>
                <a:srgbClr val="000000"/>
              </a:solidFill>
              <a:latin typeface="Avenir Next LT Pro" panose="020B0504020202020204" pitchFamily="34" charset="0"/>
            </a:endParaRPr>
          </a:p>
          <a:p>
            <a:pPr marL="0" indent="0">
              <a:buNone/>
            </a:pPr>
            <a:r>
              <a:rPr lang="en-US" sz="1800" i="0" u="none" strike="noStrike" baseline="0" dirty="0">
                <a:solidFill>
                  <a:srgbClr val="000000"/>
                </a:solidFill>
                <a:latin typeface="Arial" panose="020B0604020202020204" pitchFamily="34" charset="0"/>
                <a:cs typeface="Arial" panose="020B0604020202020204" pitchFamily="34" charset="0"/>
              </a:rPr>
              <a:t>The launch site highest success rate was </a:t>
            </a:r>
            <a:r>
              <a:rPr lang="en-US" sz="1800" i="0" u="none" strike="noStrike" baseline="0" dirty="0">
                <a:solidFill>
                  <a:srgbClr val="000000"/>
                </a:solidFill>
                <a:latin typeface="Avenir Next LT Pro" panose="020B0504020202020204" pitchFamily="34" charset="0"/>
              </a:rPr>
              <a:t>KSC LC-39A 76.9%</a:t>
            </a:r>
            <a:endParaRPr lang="en-US" sz="1800" i="0" u="none" strike="noStrike" baseline="0" dirty="0">
              <a:solidFill>
                <a:srgbClr val="000000"/>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1800" dirty="0">
              <a:solidFill>
                <a:srgbClr val="000000"/>
              </a:solidFill>
              <a:latin typeface="Avenir Next LT Pro" panose="020B0504020202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600" dirty="0">
                <a:solidFill>
                  <a:srgbClr val="0A48CA"/>
                </a:solidFill>
                <a:latin typeface="Abadi" panose="020B0604020104020204" pitchFamily="34" charset="0"/>
              </a:rPr>
              <a:t>L</a:t>
            </a:r>
            <a:r>
              <a:rPr lang="en-US" sz="3600" b="0" i="0" u="none" strike="noStrike" baseline="0" dirty="0">
                <a:solidFill>
                  <a:srgbClr val="0A48CA"/>
                </a:solidFill>
                <a:latin typeface="Abadi" panose="020B0604020104020204" pitchFamily="34" charset="0"/>
              </a:rPr>
              <a:t>aunch site with success ratio</a:t>
            </a:r>
            <a:endParaRPr lang="en-US" sz="3600" dirty="0">
              <a:solidFill>
                <a:srgbClr val="0B49CB"/>
              </a:solidFill>
              <a:latin typeface="Abadi" panose="020B0604020104020204" pitchFamily="34" charset="0"/>
            </a:endParaRPr>
          </a:p>
        </p:txBody>
      </p:sp>
      <p:pic>
        <p:nvPicPr>
          <p:cNvPr id="2" name="Imagen 1">
            <a:extLst>
              <a:ext uri="{FF2B5EF4-FFF2-40B4-BE49-F238E27FC236}">
                <a16:creationId xmlns:a16="http://schemas.microsoft.com/office/drawing/2014/main" id="{04988E31-1676-0AED-346E-7093CAE59632}"/>
              </a:ext>
            </a:extLst>
          </p:cNvPr>
          <p:cNvPicPr>
            <a:picLocks noChangeAspect="1"/>
          </p:cNvPicPr>
          <p:nvPr/>
        </p:nvPicPr>
        <p:blipFill>
          <a:blip r:embed="rId3"/>
          <a:stretch>
            <a:fillRect/>
          </a:stretch>
        </p:blipFill>
        <p:spPr>
          <a:xfrm>
            <a:off x="4926987" y="1818840"/>
            <a:ext cx="3006979" cy="1691298"/>
          </a:xfrm>
          <a:prstGeom prst="rect">
            <a:avLst/>
          </a:prstGeom>
        </p:spPr>
      </p:pic>
      <p:pic>
        <p:nvPicPr>
          <p:cNvPr id="4" name="Imagen 3">
            <a:extLst>
              <a:ext uri="{FF2B5EF4-FFF2-40B4-BE49-F238E27FC236}">
                <a16:creationId xmlns:a16="http://schemas.microsoft.com/office/drawing/2014/main" id="{75DD26E4-558F-EC79-DE7F-E085AA60FE8E}"/>
              </a:ext>
            </a:extLst>
          </p:cNvPr>
          <p:cNvPicPr>
            <a:picLocks noChangeAspect="1"/>
          </p:cNvPicPr>
          <p:nvPr/>
        </p:nvPicPr>
        <p:blipFill>
          <a:blip r:embed="rId4"/>
          <a:stretch>
            <a:fillRect/>
          </a:stretch>
        </p:blipFill>
        <p:spPr>
          <a:xfrm>
            <a:off x="4926987" y="4090639"/>
            <a:ext cx="3006979" cy="1691298"/>
          </a:xfrm>
          <a:prstGeom prst="rect">
            <a:avLst/>
          </a:prstGeom>
        </p:spPr>
      </p:pic>
      <p:pic>
        <p:nvPicPr>
          <p:cNvPr id="6" name="Imagen 5">
            <a:extLst>
              <a:ext uri="{FF2B5EF4-FFF2-40B4-BE49-F238E27FC236}">
                <a16:creationId xmlns:a16="http://schemas.microsoft.com/office/drawing/2014/main" id="{32D215FD-0ED1-C215-4442-F1EFBD09A5BE}"/>
              </a:ext>
            </a:extLst>
          </p:cNvPr>
          <p:cNvPicPr>
            <a:picLocks noChangeAspect="1"/>
          </p:cNvPicPr>
          <p:nvPr/>
        </p:nvPicPr>
        <p:blipFill>
          <a:blip r:embed="rId5"/>
          <a:stretch>
            <a:fillRect/>
          </a:stretch>
        </p:blipFill>
        <p:spPr>
          <a:xfrm>
            <a:off x="8290696" y="1825625"/>
            <a:ext cx="2994916" cy="1684513"/>
          </a:xfrm>
          <a:prstGeom prst="rect">
            <a:avLst/>
          </a:prstGeom>
        </p:spPr>
      </p:pic>
      <p:pic>
        <p:nvPicPr>
          <p:cNvPr id="7" name="Imagen 6">
            <a:extLst>
              <a:ext uri="{FF2B5EF4-FFF2-40B4-BE49-F238E27FC236}">
                <a16:creationId xmlns:a16="http://schemas.microsoft.com/office/drawing/2014/main" id="{BC1CF27A-72E9-B4A9-C0EA-957CE1523113}"/>
              </a:ext>
            </a:extLst>
          </p:cNvPr>
          <p:cNvPicPr>
            <a:picLocks noChangeAspect="1"/>
          </p:cNvPicPr>
          <p:nvPr/>
        </p:nvPicPr>
        <p:blipFill>
          <a:blip r:embed="rId6"/>
          <a:stretch>
            <a:fillRect/>
          </a:stretch>
        </p:blipFill>
        <p:spPr>
          <a:xfrm>
            <a:off x="8290696" y="4090639"/>
            <a:ext cx="3006979" cy="16912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378838"/>
          </a:xfrm>
          <a:prstGeom prst="rect">
            <a:avLst/>
          </a:prstGeom>
        </p:spPr>
        <p:txBody>
          <a:bodyPr lIns="91440" tIns="45720" rIns="91440" bIns="45720" anchor="t">
            <a:normAutofit/>
          </a:bodyPr>
          <a:lstStyle/>
          <a:p>
            <a:r>
              <a:rPr lang="en-US" sz="2000" b="0" i="0" u="none" strike="noStrike" baseline="0" dirty="0">
                <a:solidFill>
                  <a:srgbClr val="292929"/>
                </a:solidFill>
                <a:latin typeface="Arial" panose="020B0604020202020204" pitchFamily="34" charset="0"/>
                <a:cs typeface="Arial" panose="020B0604020202020204" pitchFamily="34" charset="0"/>
              </a:rPr>
              <a:t>Launch by booster version has the largest success rate from a payload mass greater than 2000 kg</a:t>
            </a:r>
          </a:p>
          <a:p>
            <a:r>
              <a:rPr lang="en-US" sz="2000" dirty="0">
                <a:solidFill>
                  <a:schemeClr val="accent3">
                    <a:lumMod val="25000"/>
                  </a:schemeClr>
                </a:solidFill>
                <a:latin typeface="Arial" panose="020B0604020202020204" pitchFamily="34" charset="0"/>
                <a:cs typeface="Arial" panose="020B0604020202020204" pitchFamily="34" charset="0"/>
              </a:rPr>
              <a:t>The highest success rate had by </a:t>
            </a:r>
            <a:r>
              <a:rPr lang="en-US" sz="2000" b="0" i="0" u="none" strike="noStrike" baseline="0" dirty="0">
                <a:solidFill>
                  <a:srgbClr val="292929"/>
                </a:solidFill>
                <a:latin typeface="Arial" panose="020B0604020202020204" pitchFamily="34" charset="0"/>
                <a:cs typeface="Arial" panose="020B0604020202020204" pitchFamily="34" charset="0"/>
              </a:rPr>
              <a:t>booster version</a:t>
            </a:r>
            <a:r>
              <a:rPr lang="en-US" sz="2000" dirty="0">
                <a:solidFill>
                  <a:schemeClr val="accent3">
                    <a:lumMod val="25000"/>
                  </a:schemeClr>
                </a:solidFill>
                <a:latin typeface="Arial" panose="020B0604020202020204" pitchFamily="34" charset="0"/>
                <a:cs typeface="Arial" panose="020B0604020202020204" pitchFamily="34" charset="0"/>
              </a:rPr>
              <a:t> F1</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mass and success by </a:t>
            </a:r>
            <a:r>
              <a:rPr lang="en-US" dirty="0" err="1">
                <a:solidFill>
                  <a:srgbClr val="0B49CB"/>
                </a:solidFill>
                <a:latin typeface="Abadi"/>
              </a:rPr>
              <a:t>bosster</a:t>
            </a:r>
            <a:r>
              <a:rPr lang="en-US" dirty="0">
                <a:solidFill>
                  <a:srgbClr val="0B49CB"/>
                </a:solidFill>
                <a:latin typeface="Abadi"/>
              </a:rPr>
              <a:t> version</a:t>
            </a:r>
          </a:p>
        </p:txBody>
      </p:sp>
      <p:pic>
        <p:nvPicPr>
          <p:cNvPr id="4" name="Imagen 3">
            <a:extLst>
              <a:ext uri="{FF2B5EF4-FFF2-40B4-BE49-F238E27FC236}">
                <a16:creationId xmlns:a16="http://schemas.microsoft.com/office/drawing/2014/main" id="{B74F18FF-CEA2-700A-3AEB-72A96A6583CE}"/>
              </a:ext>
            </a:extLst>
          </p:cNvPr>
          <p:cNvPicPr>
            <a:picLocks noChangeAspect="1"/>
          </p:cNvPicPr>
          <p:nvPr/>
        </p:nvPicPr>
        <p:blipFill>
          <a:blip r:embed="rId3"/>
          <a:stretch>
            <a:fillRect/>
          </a:stretch>
        </p:blipFill>
        <p:spPr>
          <a:xfrm>
            <a:off x="1548217" y="3282373"/>
            <a:ext cx="8858250" cy="2743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650841"/>
            <a:ext cx="5189611" cy="4374732"/>
          </a:xfrm>
          <a:prstGeom prst="rect">
            <a:avLst/>
          </a:prstGeom>
        </p:spPr>
        <p:txBody>
          <a:bodyPr vert="horz" lIns="91440" tIns="45720" rIns="91440" bIns="45720" rtlCol="0" anchor="t">
            <a:noAutofit/>
          </a:bodyPr>
          <a:lstStyle/>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TASK 12</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Find the method performs best:</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accuracy = [</a:t>
            </a:r>
            <a:r>
              <a:rPr lang="en-US" sz="1000" b="1" dirty="0" err="1">
                <a:solidFill>
                  <a:schemeClr val="accent3">
                    <a:lumMod val="25000"/>
                  </a:schemeClr>
                </a:solidFill>
                <a:latin typeface="Arial" panose="020B0604020202020204" pitchFamily="34" charset="0"/>
                <a:cs typeface="Arial" panose="020B0604020202020204" pitchFamily="34" charset="0"/>
              </a:rPr>
              <a:t>svm_cv_score</a:t>
            </a:r>
            <a:r>
              <a:rPr lang="en-US" sz="1000" b="1" dirty="0">
                <a:solidFill>
                  <a:schemeClr val="accent3">
                    <a:lumMod val="25000"/>
                  </a:schemeClr>
                </a:solidFill>
                <a:latin typeface="Arial" panose="020B0604020202020204" pitchFamily="34" charset="0"/>
                <a:cs typeface="Arial" panose="020B0604020202020204" pitchFamily="34" charset="0"/>
              </a:rPr>
              <a:t>, </a:t>
            </a:r>
            <a:r>
              <a:rPr lang="en-US" sz="1000" b="1" dirty="0" err="1">
                <a:solidFill>
                  <a:schemeClr val="accent3">
                    <a:lumMod val="25000"/>
                  </a:schemeClr>
                </a:solidFill>
                <a:latin typeface="Arial" panose="020B0604020202020204" pitchFamily="34" charset="0"/>
                <a:cs typeface="Arial" panose="020B0604020202020204" pitchFamily="34" charset="0"/>
              </a:rPr>
              <a:t>logreg_score</a:t>
            </a:r>
            <a:r>
              <a:rPr lang="en-US" sz="1000" b="1" dirty="0">
                <a:solidFill>
                  <a:schemeClr val="accent3">
                    <a:lumMod val="25000"/>
                  </a:schemeClr>
                </a:solidFill>
                <a:latin typeface="Arial" panose="020B0604020202020204" pitchFamily="34" charset="0"/>
                <a:cs typeface="Arial" panose="020B0604020202020204" pitchFamily="34" charset="0"/>
              </a:rPr>
              <a:t>, </a:t>
            </a:r>
            <a:r>
              <a:rPr lang="en-US" sz="1000" b="1" dirty="0" err="1">
                <a:solidFill>
                  <a:schemeClr val="accent3">
                    <a:lumMod val="25000"/>
                  </a:schemeClr>
                </a:solidFill>
                <a:latin typeface="Arial" panose="020B0604020202020204" pitchFamily="34" charset="0"/>
                <a:cs typeface="Arial" panose="020B0604020202020204" pitchFamily="34" charset="0"/>
              </a:rPr>
              <a:t>knn_cv_score</a:t>
            </a:r>
            <a:r>
              <a:rPr lang="en-US" sz="1000" b="1" dirty="0">
                <a:solidFill>
                  <a:schemeClr val="accent3">
                    <a:lumMod val="25000"/>
                  </a:schemeClr>
                </a:solidFill>
                <a:latin typeface="Arial" panose="020B0604020202020204" pitchFamily="34" charset="0"/>
                <a:cs typeface="Arial" panose="020B0604020202020204" pitchFamily="34" charset="0"/>
              </a:rPr>
              <a:t>, </a:t>
            </a:r>
            <a:r>
              <a:rPr lang="en-US" sz="1000" b="1" dirty="0" err="1">
                <a:solidFill>
                  <a:schemeClr val="accent3">
                    <a:lumMod val="25000"/>
                  </a:schemeClr>
                </a:solidFill>
                <a:latin typeface="Arial" panose="020B0604020202020204" pitchFamily="34" charset="0"/>
                <a:cs typeface="Arial" panose="020B0604020202020204" pitchFamily="34" charset="0"/>
              </a:rPr>
              <a:t>tree_cv_score</a:t>
            </a:r>
            <a:r>
              <a:rPr lang="en-US" sz="1000" b="1" dirty="0">
                <a:solidFill>
                  <a:schemeClr val="accent3">
                    <a:lumMod val="25000"/>
                  </a:schemeClr>
                </a:solidFill>
                <a:latin typeface="Arial" panose="020B0604020202020204" pitchFamily="34" charset="0"/>
                <a:cs typeface="Arial" panose="020B0604020202020204" pitchFamily="34" charset="0"/>
              </a:rPr>
              <a:t>]</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accuracy = [</a:t>
            </a:r>
            <a:r>
              <a:rPr lang="en-US" sz="1000" b="1" dirty="0" err="1">
                <a:solidFill>
                  <a:schemeClr val="accent3">
                    <a:lumMod val="25000"/>
                  </a:schemeClr>
                </a:solidFill>
                <a:latin typeface="Arial" panose="020B0604020202020204" pitchFamily="34" charset="0"/>
                <a:cs typeface="Arial" panose="020B0604020202020204" pitchFamily="34" charset="0"/>
              </a:rPr>
              <a:t>i</a:t>
            </a:r>
            <a:r>
              <a:rPr lang="en-US" sz="1000" b="1" dirty="0">
                <a:solidFill>
                  <a:schemeClr val="accent3">
                    <a:lumMod val="25000"/>
                  </a:schemeClr>
                </a:solidFill>
                <a:latin typeface="Arial" panose="020B0604020202020204" pitchFamily="34" charset="0"/>
                <a:cs typeface="Arial" panose="020B0604020202020204" pitchFamily="34" charset="0"/>
              </a:rPr>
              <a:t> * 100 for </a:t>
            </a:r>
            <a:r>
              <a:rPr lang="en-US" sz="1000" b="1" dirty="0" err="1">
                <a:solidFill>
                  <a:schemeClr val="accent3">
                    <a:lumMod val="25000"/>
                  </a:schemeClr>
                </a:solidFill>
                <a:latin typeface="Arial" panose="020B0604020202020204" pitchFamily="34" charset="0"/>
                <a:cs typeface="Arial" panose="020B0604020202020204" pitchFamily="34" charset="0"/>
              </a:rPr>
              <a:t>i</a:t>
            </a:r>
            <a:r>
              <a:rPr lang="en-US" sz="1000" b="1" dirty="0">
                <a:solidFill>
                  <a:schemeClr val="accent3">
                    <a:lumMod val="25000"/>
                  </a:schemeClr>
                </a:solidFill>
                <a:latin typeface="Arial" panose="020B0604020202020204" pitchFamily="34" charset="0"/>
                <a:cs typeface="Arial" panose="020B0604020202020204" pitchFamily="34" charset="0"/>
              </a:rPr>
              <a:t> in accuracy]</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method = ['Support Vector Machine', 'Logistic Regression', 'K Nearest </a:t>
            </a:r>
            <a:r>
              <a:rPr lang="en-US" sz="1000" b="1" dirty="0" err="1">
                <a:solidFill>
                  <a:schemeClr val="accent3">
                    <a:lumMod val="25000"/>
                  </a:schemeClr>
                </a:solidFill>
                <a:latin typeface="Arial" panose="020B0604020202020204" pitchFamily="34" charset="0"/>
                <a:cs typeface="Arial" panose="020B0604020202020204" pitchFamily="34" charset="0"/>
              </a:rPr>
              <a:t>Neighbour</a:t>
            </a:r>
            <a:r>
              <a:rPr lang="en-US" sz="1000" b="1" dirty="0">
                <a:solidFill>
                  <a:schemeClr val="accent3">
                    <a:lumMod val="25000"/>
                  </a:schemeClr>
                </a:solidFill>
                <a:latin typeface="Arial" panose="020B0604020202020204" pitchFamily="34" charset="0"/>
                <a:cs typeface="Arial" panose="020B0604020202020204" pitchFamily="34" charset="0"/>
              </a:rPr>
              <a:t>', 'Decision Tree']</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models = {'ML </a:t>
            </a:r>
            <a:r>
              <a:rPr lang="en-US" sz="1000" b="1" dirty="0" err="1">
                <a:solidFill>
                  <a:schemeClr val="accent3">
                    <a:lumMod val="25000"/>
                  </a:schemeClr>
                </a:solidFill>
                <a:latin typeface="Arial" panose="020B0604020202020204" pitchFamily="34" charset="0"/>
                <a:cs typeface="Arial" panose="020B0604020202020204" pitchFamily="34" charset="0"/>
              </a:rPr>
              <a:t>Method':method</a:t>
            </a:r>
            <a:r>
              <a:rPr lang="en-US" sz="1000" b="1" dirty="0">
                <a:solidFill>
                  <a:schemeClr val="accent3">
                    <a:lumMod val="25000"/>
                  </a:schemeClr>
                </a:solidFill>
                <a:latin typeface="Arial" panose="020B0604020202020204" pitchFamily="34" charset="0"/>
                <a:cs typeface="Arial" panose="020B0604020202020204" pitchFamily="34" charset="0"/>
              </a:rPr>
              <a:t>, 'Accuracy Score (%)':accuracy}</a:t>
            </a:r>
          </a:p>
          <a:p>
            <a:pPr marL="0" indent="0">
              <a:lnSpc>
                <a:spcPct val="100000"/>
              </a:lnSpc>
              <a:spcBef>
                <a:spcPts val="1400"/>
              </a:spcBef>
              <a:buNone/>
            </a:pPr>
            <a:r>
              <a:rPr lang="en-US" sz="1000" b="1" dirty="0" err="1">
                <a:solidFill>
                  <a:schemeClr val="accent3">
                    <a:lumMod val="25000"/>
                  </a:schemeClr>
                </a:solidFill>
                <a:latin typeface="Arial" panose="020B0604020202020204" pitchFamily="34" charset="0"/>
                <a:cs typeface="Arial" panose="020B0604020202020204" pitchFamily="34" charset="0"/>
              </a:rPr>
              <a:t>ML_df</a:t>
            </a:r>
            <a:r>
              <a:rPr lang="en-US" sz="1000" b="1" dirty="0">
                <a:solidFill>
                  <a:schemeClr val="accent3">
                    <a:lumMod val="25000"/>
                  </a:schemeClr>
                </a:solidFill>
                <a:latin typeface="Arial" panose="020B0604020202020204" pitchFamily="34" charset="0"/>
                <a:cs typeface="Arial" panose="020B0604020202020204" pitchFamily="34" charset="0"/>
              </a:rPr>
              <a:t> = </a:t>
            </a:r>
            <a:r>
              <a:rPr lang="en-US" sz="1000" b="1" dirty="0" err="1">
                <a:solidFill>
                  <a:schemeClr val="accent3">
                    <a:lumMod val="25000"/>
                  </a:schemeClr>
                </a:solidFill>
                <a:latin typeface="Arial" panose="020B0604020202020204" pitchFamily="34" charset="0"/>
                <a:cs typeface="Arial" panose="020B0604020202020204" pitchFamily="34" charset="0"/>
              </a:rPr>
              <a:t>pd.DataFrame</a:t>
            </a:r>
            <a:r>
              <a:rPr lang="en-US" sz="1000" b="1" dirty="0">
                <a:solidFill>
                  <a:schemeClr val="accent3">
                    <a:lumMod val="25000"/>
                  </a:schemeClr>
                </a:solidFill>
                <a:latin typeface="Arial" panose="020B0604020202020204" pitchFamily="34" charset="0"/>
                <a:cs typeface="Arial" panose="020B0604020202020204" pitchFamily="34" charset="0"/>
              </a:rPr>
              <a:t>(models)</a:t>
            </a:r>
          </a:p>
          <a:p>
            <a:pPr marL="0" indent="0">
              <a:lnSpc>
                <a:spcPct val="100000"/>
              </a:lnSpc>
              <a:spcBef>
                <a:spcPts val="1400"/>
              </a:spcBef>
              <a:buNone/>
            </a:pPr>
            <a:r>
              <a:rPr lang="en-US" sz="1000" b="1" dirty="0" err="1">
                <a:solidFill>
                  <a:schemeClr val="accent3">
                    <a:lumMod val="25000"/>
                  </a:schemeClr>
                </a:solidFill>
                <a:latin typeface="Arial" panose="020B0604020202020204" pitchFamily="34" charset="0"/>
                <a:cs typeface="Arial" panose="020B0604020202020204" pitchFamily="34" charset="0"/>
              </a:rPr>
              <a:t>ML_df</a:t>
            </a:r>
            <a:endParaRPr lang="en-US" sz="1000" b="1"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ML Method	Accuracy Score                              (%)</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0	Support Vector Machine	83.333333</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1	Logistic Regression	83.333333</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2	K Nearest </a:t>
            </a:r>
            <a:r>
              <a:rPr lang="en-US" sz="1000" b="1" dirty="0" err="1">
                <a:solidFill>
                  <a:schemeClr val="accent3">
                    <a:lumMod val="25000"/>
                  </a:schemeClr>
                </a:solidFill>
                <a:latin typeface="Arial" panose="020B0604020202020204" pitchFamily="34" charset="0"/>
                <a:cs typeface="Arial" panose="020B0604020202020204" pitchFamily="34" charset="0"/>
              </a:rPr>
              <a:t>Neighbour</a:t>
            </a:r>
            <a:r>
              <a:rPr lang="en-US" sz="1000" b="1" dirty="0">
                <a:solidFill>
                  <a:schemeClr val="accent3">
                    <a:lumMod val="25000"/>
                  </a:schemeClr>
                </a:solidFill>
                <a:latin typeface="Arial" panose="020B0604020202020204" pitchFamily="34" charset="0"/>
                <a:cs typeface="Arial" panose="020B0604020202020204" pitchFamily="34" charset="0"/>
              </a:rPr>
              <a:t>	83.333333</a:t>
            </a:r>
          </a:p>
          <a:p>
            <a:pPr marL="0" indent="0">
              <a:lnSpc>
                <a:spcPct val="100000"/>
              </a:lnSpc>
              <a:spcBef>
                <a:spcPts val="1400"/>
              </a:spcBef>
              <a:buNone/>
            </a:pPr>
            <a:r>
              <a:rPr lang="en-US" sz="1000" b="1" dirty="0">
                <a:solidFill>
                  <a:schemeClr val="accent3">
                    <a:lumMod val="25000"/>
                  </a:schemeClr>
                </a:solidFill>
                <a:latin typeface="Arial" panose="020B0604020202020204" pitchFamily="34" charset="0"/>
                <a:cs typeface="Arial" panose="020B0604020202020204" pitchFamily="34" charset="0"/>
              </a:rPr>
              <a:t>3	Decision Tree	                           83.333333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a16="http://schemas.microsoft.com/office/drawing/2014/main" id="{9A0F73D8-6318-DA59-F034-FAF07BEEDD29}"/>
              </a:ext>
            </a:extLst>
          </p:cNvPr>
          <p:cNvSpPr txBox="1">
            <a:spLocks/>
          </p:cNvSpPr>
          <p:nvPr/>
        </p:nvSpPr>
        <p:spPr>
          <a:xfrm>
            <a:off x="906390" y="1655427"/>
            <a:ext cx="4539818" cy="43747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rial" panose="020B0604020202020204" pitchFamily="34" charset="0"/>
                <a:cs typeface="Arial" panose="020B0604020202020204" pitchFamily="34" charset="0"/>
              </a:rPr>
              <a:t>All the models (SVM, LR,KNN, decision tree) performed at about the same level and had the same scores and accuracy on the test data. </a:t>
            </a: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rial" panose="020B0604020202020204" pitchFamily="34" charset="0"/>
                <a:cs typeface="Arial" panose="020B0604020202020204" pitchFamily="34" charset="0"/>
              </a:rPr>
              <a:t>The accuracy score was 83.33%</a:t>
            </a:r>
          </a:p>
          <a:p>
            <a:pPr marL="0" indent="0">
              <a:lnSpc>
                <a:spcPct val="100000"/>
              </a:lnSpc>
              <a:spcBef>
                <a:spcPts val="1400"/>
              </a:spcBef>
              <a:buFont typeface="Arial" panose="020B0604020202020204" pitchFamily="34" charset="0"/>
              <a:buNone/>
            </a:pPr>
            <a:endParaRPr lang="en-US" sz="20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Font typeface="Arial" panose="020B0604020202020204" pitchFamily="34" charset="0"/>
              <a:buNone/>
            </a:pPr>
            <a:endParaRPr lang="en-US" sz="1000" b="1" dirty="0">
              <a:solidFill>
                <a:schemeClr val="accent3">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92" y="1964840"/>
            <a:ext cx="4746534" cy="402762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All the 4 classification model had the same confusion matrixes. </a:t>
            </a:r>
          </a:p>
          <a:p>
            <a:pPr>
              <a:lnSpc>
                <a:spcPct val="100000"/>
              </a:lnSpc>
              <a:spcBef>
                <a:spcPts val="1400"/>
              </a:spcBef>
            </a:pPr>
            <a:r>
              <a:rPr lang="es-CO" sz="2000" b="0" i="0" u="none" strike="noStrike" baseline="0" dirty="0">
                <a:solidFill>
                  <a:srgbClr val="000000"/>
                </a:solidFill>
                <a:latin typeface="Arial" panose="020B0604020202020204" pitchFamily="34" charset="0"/>
                <a:cs typeface="Arial" panose="020B0604020202020204" pitchFamily="34" charset="0"/>
              </a:rPr>
              <a:t>A </a:t>
            </a:r>
            <a:r>
              <a:rPr lang="es-CO" sz="2000" b="0" i="0" u="none" strike="noStrike" baseline="0" dirty="0" err="1">
                <a:solidFill>
                  <a:srgbClr val="000000"/>
                </a:solidFill>
                <a:latin typeface="Arial" panose="020B0604020202020204" pitchFamily="34" charset="0"/>
                <a:cs typeface="Arial" panose="020B0604020202020204" pitchFamily="34" charset="0"/>
              </a:rPr>
              <a:t>confusion</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matrix</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summarizes</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the</a:t>
            </a:r>
            <a:r>
              <a:rPr lang="es-CO" sz="2000" b="0" i="0" u="none" strike="noStrike" baseline="0" dirty="0">
                <a:solidFill>
                  <a:srgbClr val="000000"/>
                </a:solidFill>
                <a:latin typeface="Arial" panose="020B0604020202020204" pitchFamily="34" charset="0"/>
                <a:cs typeface="Arial" panose="020B0604020202020204" pitchFamily="34" charset="0"/>
              </a:rPr>
              <a:t> performance </a:t>
            </a:r>
            <a:r>
              <a:rPr lang="es-CO" sz="2000" b="0" i="0" u="none" strike="noStrike" baseline="0" dirty="0" err="1">
                <a:solidFill>
                  <a:srgbClr val="000000"/>
                </a:solidFill>
                <a:latin typeface="Arial" panose="020B0604020202020204" pitchFamily="34" charset="0"/>
                <a:cs typeface="Arial" panose="020B0604020202020204" pitchFamily="34" charset="0"/>
              </a:rPr>
              <a:t>of</a:t>
            </a:r>
            <a:r>
              <a:rPr lang="es-CO" sz="2000" b="0" i="0" u="none" strike="noStrike" baseline="0" dirty="0">
                <a:solidFill>
                  <a:srgbClr val="000000"/>
                </a:solidFill>
                <a:latin typeface="Arial" panose="020B0604020202020204" pitchFamily="34" charset="0"/>
                <a:cs typeface="Arial" panose="020B0604020202020204" pitchFamily="34" charset="0"/>
              </a:rPr>
              <a:t> a </a:t>
            </a:r>
            <a:r>
              <a:rPr lang="es-CO" sz="2000" b="0" i="0" u="none" strike="noStrike" baseline="0" dirty="0" err="1">
                <a:solidFill>
                  <a:srgbClr val="000000"/>
                </a:solidFill>
                <a:latin typeface="Arial" panose="020B0604020202020204" pitchFamily="34" charset="0"/>
                <a:cs typeface="Arial" panose="020B0604020202020204" pitchFamily="34" charset="0"/>
              </a:rPr>
              <a:t>classification</a:t>
            </a:r>
            <a:r>
              <a:rPr lang="es-CO" sz="2000" b="0" i="0" u="none" strike="noStrike" baseline="0" dirty="0">
                <a:solidFill>
                  <a:srgbClr val="000000"/>
                </a:solidFill>
                <a:latin typeface="Arial" panose="020B0604020202020204" pitchFamily="34" charset="0"/>
                <a:cs typeface="Arial" panose="020B0604020202020204" pitchFamily="34" charset="0"/>
              </a:rPr>
              <a:t> </a:t>
            </a:r>
            <a:r>
              <a:rPr lang="es-CO" sz="2000" b="0" i="0" u="none" strike="noStrike" baseline="0" dirty="0" err="1">
                <a:solidFill>
                  <a:srgbClr val="000000"/>
                </a:solidFill>
                <a:latin typeface="Arial" panose="020B0604020202020204" pitchFamily="34" charset="0"/>
                <a:cs typeface="Arial" panose="020B0604020202020204" pitchFamily="34" charset="0"/>
              </a:rPr>
              <a:t>algorithm</a:t>
            </a:r>
            <a:endParaRPr lang="es-CO" sz="2000" b="0" i="0" u="none" strike="noStrike" baseline="0" dirty="0">
              <a:solidFill>
                <a:srgbClr val="000000"/>
              </a:solidFill>
              <a:latin typeface="Arial" panose="020B0604020202020204" pitchFamily="34" charset="0"/>
              <a:cs typeface="Arial" panose="020B0604020202020204" pitchFamily="34" charset="0"/>
            </a:endParaRPr>
          </a:p>
          <a:p>
            <a:r>
              <a:rPr lang="fr-FR" sz="2000" b="0" i="0" u="none" strike="noStrike" baseline="0" dirty="0">
                <a:solidFill>
                  <a:srgbClr val="000000"/>
                </a:solidFill>
                <a:latin typeface="Arial" panose="020B0604020202020204" pitchFamily="34" charset="0"/>
                <a:cs typeface="Arial" panose="020B0604020202020204" pitchFamily="34" charset="0"/>
              </a:rPr>
              <a:t>Confusion Matrix Outputs were:</a:t>
            </a:r>
          </a:p>
          <a:p>
            <a:pPr lvl="1"/>
            <a:r>
              <a:rPr lang="fr-FR" sz="2000" b="0" i="0" u="none" strike="noStrike" baseline="0" dirty="0">
                <a:solidFill>
                  <a:srgbClr val="000000"/>
                </a:solidFill>
                <a:latin typeface="Arial" panose="020B0604020202020204" pitchFamily="34" charset="0"/>
                <a:cs typeface="Arial" panose="020B0604020202020204" pitchFamily="34" charset="0"/>
              </a:rPr>
              <a:t>12 True positive</a:t>
            </a:r>
          </a:p>
          <a:p>
            <a:pPr lvl="1"/>
            <a:r>
              <a:rPr lang="es-CO" sz="2000" b="0" i="0" u="none" strike="noStrike" baseline="0" dirty="0">
                <a:solidFill>
                  <a:srgbClr val="000000"/>
                </a:solidFill>
                <a:latin typeface="Arial" panose="020B0604020202020204" pitchFamily="34" charset="0"/>
                <a:cs typeface="Arial" panose="020B0604020202020204" pitchFamily="34" charset="0"/>
              </a:rPr>
              <a:t>3 True negative</a:t>
            </a:r>
          </a:p>
          <a:p>
            <a:pPr lvl="1"/>
            <a:r>
              <a:rPr lang="es-CO" sz="2000" b="1" i="0" u="none" strike="noStrike" baseline="0" dirty="0">
                <a:latin typeface="Arial" panose="020B0604020202020204" pitchFamily="34" charset="0"/>
                <a:cs typeface="Arial" panose="020B0604020202020204" pitchFamily="34" charset="0"/>
              </a:rPr>
              <a:t>3 False positive</a:t>
            </a:r>
          </a:p>
          <a:p>
            <a:pPr lvl="1"/>
            <a:r>
              <a:rPr lang="es-CO" sz="2000" b="0" i="0" u="none" strike="noStrike" baseline="0" dirty="0">
                <a:solidFill>
                  <a:srgbClr val="000000"/>
                </a:solidFill>
                <a:latin typeface="Arial" panose="020B0604020202020204" pitchFamily="34" charset="0"/>
                <a:cs typeface="Arial" panose="020B0604020202020204" pitchFamily="34" charset="0"/>
              </a:rPr>
              <a:t>0 False Negative</a:t>
            </a:r>
          </a:p>
          <a:p>
            <a:pPr marL="0" indent="0">
              <a:buNone/>
            </a:pPr>
            <a:endParaRPr lang="es-CO" sz="1800" b="0" i="0" u="none" strike="noStrike" baseline="0" dirty="0">
              <a:solidFill>
                <a:srgbClr val="000000"/>
              </a:solidFill>
              <a:latin typeface="Avenir Next LT Pro" panose="020B05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DACF7180-7B29-D070-FB6F-4BC3AEECB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075" y="1964840"/>
            <a:ext cx="4746535" cy="407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7156"/>
            <a:ext cx="10515600" cy="4739236"/>
          </a:xfrm>
          <a:prstGeom prst="rect">
            <a:avLst/>
          </a:prstGeom>
        </p:spPr>
        <p:txBody>
          <a:bodyPr>
            <a:normAutofit fontScale="77500" lnSpcReduction="20000"/>
          </a:bodyPr>
          <a:lstStyle/>
          <a:p>
            <a:pPr marL="180000" indent="-180000">
              <a:lnSpc>
                <a:spcPct val="100000"/>
              </a:lnSpc>
              <a:spcAft>
                <a:spcPts val="800"/>
              </a:spcAft>
            </a:pPr>
            <a:r>
              <a:rPr lang="en-US" sz="1800" dirty="0">
                <a:solidFill>
                  <a:schemeClr val="accent3">
                    <a:lumMod val="25000"/>
                  </a:schemeClr>
                </a:solidFill>
                <a:latin typeface="Arial" panose="020B0604020202020204" pitchFamily="34" charset="0"/>
                <a:cs typeface="Arial" panose="020B0604020202020204" pitchFamily="34" charset="0"/>
              </a:rPr>
              <a:t>The launch site are </a:t>
            </a:r>
            <a:r>
              <a:rPr lang="es-CO" sz="1800" kern="100" dirty="0">
                <a:effectLst/>
                <a:latin typeface="Arial" panose="020B0604020202020204" pitchFamily="34" charset="0"/>
                <a:ea typeface="Aptos" panose="020B0004020202020204" pitchFamily="34" charset="0"/>
                <a:cs typeface="Arial" panose="020B0604020202020204" pitchFamily="34" charset="0"/>
              </a:rPr>
              <a:t>CCAFS LC-40 , VAFB SLC-4E, KSC LC-39A and CCAFS SLC-40. A</a:t>
            </a:r>
            <a:r>
              <a:rPr lang="en-US" sz="1800" kern="100" dirty="0" err="1">
                <a:effectLst/>
                <a:latin typeface="Arial" panose="020B0604020202020204" pitchFamily="34" charset="0"/>
                <a:ea typeface="Aptos" panose="020B0004020202020204" pitchFamily="34" charset="0"/>
                <a:cs typeface="Arial" panose="020B0604020202020204" pitchFamily="34" charset="0"/>
              </a:rPr>
              <a:t>ll</a:t>
            </a:r>
            <a:r>
              <a:rPr lang="en-US" sz="1800" kern="100" dirty="0">
                <a:effectLst/>
                <a:latin typeface="Arial" panose="020B0604020202020204" pitchFamily="34" charset="0"/>
                <a:ea typeface="Aptos" panose="020B0004020202020204" pitchFamily="34" charset="0"/>
                <a:cs typeface="Arial" panose="020B0604020202020204" pitchFamily="34" charset="0"/>
              </a:rPr>
              <a:t> launch sites are in near to the Equator, located southwards of the US and are very close to the coast.</a:t>
            </a:r>
            <a:endParaRPr lang="es-CO" sz="1800" kern="100" dirty="0">
              <a:effectLst/>
              <a:latin typeface="Arial" panose="020B0604020202020204" pitchFamily="34" charset="0"/>
              <a:ea typeface="Aptos" panose="020B0004020202020204" pitchFamily="34" charset="0"/>
              <a:cs typeface="Arial" panose="020B0604020202020204" pitchFamily="34" charset="0"/>
            </a:endParaRPr>
          </a:p>
          <a:p>
            <a:pPr marL="180000" indent="-180000">
              <a:lnSpc>
                <a:spcPct val="100000"/>
              </a:lnSpc>
              <a:spcAft>
                <a:spcPts val="800"/>
              </a:spcAft>
            </a:pPr>
            <a:r>
              <a:rPr lang="en-US" sz="1800" dirty="0">
                <a:solidFill>
                  <a:schemeClr val="accent3">
                    <a:lumMod val="25000"/>
                  </a:schemeClr>
                </a:solidFill>
                <a:latin typeface="Arial" panose="020B0604020202020204" pitchFamily="34" charset="0"/>
                <a:cs typeface="Arial" panose="020B0604020202020204" pitchFamily="34" charset="0"/>
              </a:rPr>
              <a:t>Launch site KSC LC-39A has the highest success rate at 41.7 of all site and your </a:t>
            </a:r>
            <a:r>
              <a:rPr lang="en-US" sz="1800" kern="100" dirty="0">
                <a:effectLst/>
                <a:latin typeface="Arial" panose="020B0604020202020204" pitchFamily="34" charset="0"/>
                <a:ea typeface="Aptos" panose="020B0004020202020204" pitchFamily="34" charset="0"/>
                <a:cs typeface="Arial" panose="020B0604020202020204" pitchFamily="34" charset="0"/>
              </a:rPr>
              <a:t>Success as Percent of Total by site was 76.9%</a:t>
            </a:r>
            <a:endParaRPr lang="es-CO" sz="1800" kern="100" dirty="0">
              <a:effectLst/>
              <a:latin typeface="Arial" panose="020B0604020202020204" pitchFamily="34" charset="0"/>
              <a:ea typeface="Aptos" panose="020B0004020202020204" pitchFamily="34" charset="0"/>
              <a:cs typeface="Arial" panose="020B0604020202020204" pitchFamily="34" charset="0"/>
            </a:endParaRPr>
          </a:p>
          <a:p>
            <a:pPr marL="180000" indent="-180000">
              <a:lnSpc>
                <a:spcPct val="100000"/>
              </a:lnSpc>
              <a:spcBef>
                <a:spcPts val="1400"/>
              </a:spcBef>
            </a:pPr>
            <a:r>
              <a:rPr lang="en-US" sz="1800" dirty="0">
                <a:solidFill>
                  <a:schemeClr val="accent3">
                    <a:lumMod val="25000"/>
                  </a:schemeClr>
                </a:solidFill>
                <a:latin typeface="Arial" panose="020B0604020202020204" pitchFamily="34" charset="0"/>
                <a:cs typeface="Arial" panose="020B0604020202020204" pitchFamily="34" charset="0"/>
              </a:rPr>
              <a:t>Launch by booster version has the largest success rate from a payload mass greater than 2000 kg and the highest success rate had by booster version F1</a:t>
            </a:r>
          </a:p>
          <a:p>
            <a:pPr marL="180000" indent="-180000">
              <a:lnSpc>
                <a:spcPct val="100000"/>
              </a:lnSpc>
              <a:spcBef>
                <a:spcPts val="1400"/>
              </a:spcBef>
            </a:pPr>
            <a:r>
              <a:rPr lang="en-US" sz="1800" kern="100" dirty="0">
                <a:effectLst/>
                <a:latin typeface="Arial" panose="020B0604020202020204" pitchFamily="34" charset="0"/>
                <a:ea typeface="Aptos" panose="020B0004020202020204" pitchFamily="34" charset="0"/>
                <a:cs typeface="Arial" panose="020B0604020202020204" pitchFamily="34" charset="0"/>
              </a:rPr>
              <a:t>Since 2013, the success rate has been significantly increasing; However, the success rate decreased in 2018 and 2020. Since 2016 the success rate is above 50%</a:t>
            </a:r>
          </a:p>
          <a:p>
            <a:pPr marL="180000" indent="-180000">
              <a:lnSpc>
                <a:spcPct val="100000"/>
              </a:lnSpc>
              <a:spcBef>
                <a:spcPts val="1400"/>
              </a:spcBef>
            </a:pPr>
            <a:r>
              <a:rPr lang="en-US" sz="1800" kern="100" dirty="0">
                <a:effectLst/>
                <a:latin typeface="Arial" panose="020B0604020202020204" pitchFamily="34" charset="0"/>
                <a:ea typeface="Aptos" panose="020B0004020202020204" pitchFamily="34" charset="0"/>
                <a:cs typeface="Arial" panose="020B0604020202020204" pitchFamily="34" charset="0"/>
              </a:rPr>
              <a:t>Generally, the greater the number of launches, the greater the success rate of the launches in any of the types of orbit, except GTO orbit. Some orbits have had 100% success rates for any number of flights such as SSO, HEO y GEO. With heavy payloads, the successful landing rate is higher for PO, LEO and ISS orbits. The GTO orbit has not had a stable trend. Their results are dissimilar for any payloads mass. The orbit type SO was 0% Success Rate </a:t>
            </a:r>
          </a:p>
          <a:p>
            <a:pPr marL="180000" indent="-180000">
              <a:lnSpc>
                <a:spcPct val="100000"/>
              </a:lnSpc>
              <a:spcBef>
                <a:spcPts val="1400"/>
              </a:spcBef>
            </a:pPr>
            <a:r>
              <a:rPr lang="en-US" sz="1800" kern="100" dirty="0">
                <a:effectLst/>
                <a:latin typeface="Arial" panose="020B0604020202020204" pitchFamily="34" charset="0"/>
                <a:ea typeface="Aptos" panose="020B0004020202020204" pitchFamily="34" charset="0"/>
                <a:cs typeface="Arial" panose="020B0604020202020204" pitchFamily="34" charset="0"/>
              </a:rPr>
              <a:t>Normally, higher success rate is observed at higher payload mass (kg), around 16000 kg and most launches from VAFB SKC 4E are successful, but none have been launched above 10,000 kg. </a:t>
            </a:r>
          </a:p>
          <a:p>
            <a:pPr marL="180000" indent="-180000">
              <a:lnSpc>
                <a:spcPct val="100000"/>
              </a:lnSpc>
              <a:spcBef>
                <a:spcPts val="1400"/>
              </a:spcBef>
            </a:pPr>
            <a:r>
              <a:rPr lang="en-US" sz="1800" kern="100" dirty="0">
                <a:effectLst/>
                <a:latin typeface="Arial" panose="020B0604020202020204" pitchFamily="34" charset="0"/>
                <a:ea typeface="Aptos" panose="020B0004020202020204" pitchFamily="34" charset="0"/>
                <a:cs typeface="Arial" panose="020B0604020202020204" pitchFamily="34" charset="0"/>
              </a:rPr>
              <a:t>The launches for the VAFB SLC 4E site above 50 number of flights have been 100% successful, for the KSC LC 39A site and for the CCAFS SLC site above 40 number of flights</a:t>
            </a:r>
            <a:endParaRPr lang="en-US" sz="1800" dirty="0">
              <a:solidFill>
                <a:schemeClr val="accent3">
                  <a:lumMod val="25000"/>
                </a:schemeClr>
              </a:solidFill>
              <a:latin typeface="Arial" panose="020B0604020202020204" pitchFamily="34" charset="0"/>
              <a:cs typeface="Arial" panose="020B0604020202020204" pitchFamily="34" charset="0"/>
            </a:endParaRPr>
          </a:p>
          <a:p>
            <a:pPr marL="180000" indent="-180000">
              <a:lnSpc>
                <a:spcPct val="100000"/>
              </a:lnSpc>
              <a:spcBef>
                <a:spcPts val="1400"/>
              </a:spcBef>
            </a:pPr>
            <a:r>
              <a:rPr lang="en-US" sz="1800" kern="100" dirty="0">
                <a:effectLst/>
                <a:latin typeface="Arial" panose="020B0604020202020204" pitchFamily="34" charset="0"/>
                <a:ea typeface="Aptos" panose="020B0004020202020204" pitchFamily="34" charset="0"/>
                <a:cs typeface="Arial" panose="020B0604020202020204" pitchFamily="34" charset="0"/>
              </a:rPr>
              <a:t>All the models (SVM, LR,KNN, decision tree) performed at about the same level and had the same scores and accuracy on the test data. The accuracy score of the models was 83.33% and all models had the same confusion matrices. The main problem is false positives for all the models.</a:t>
            </a:r>
            <a:endParaRPr lang="es-CO" sz="1800" kern="100" dirty="0">
              <a:effectLst/>
              <a:latin typeface="Arial" panose="020B0604020202020204" pitchFamily="34" charset="0"/>
              <a:ea typeface="Aptos" panose="020B00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gn="l"/>
            <a:endParaRPr lang="es-CO" sz="1800" b="0" i="0" u="none" strike="noStrike" baseline="0" dirty="0">
              <a:solidFill>
                <a:srgbClr val="000000"/>
              </a:solidFill>
              <a:latin typeface="Avenir Next LT Pro" panose="020B0504020202020204" pitchFamily="34" charset="0"/>
            </a:endParaRPr>
          </a:p>
          <a:p>
            <a:pPr lvl="1"/>
            <a:r>
              <a:rPr lang="en-US" sz="7200" b="0" i="0" u="none" strike="noStrike" baseline="0" dirty="0">
                <a:solidFill>
                  <a:srgbClr val="000000"/>
                </a:solidFill>
                <a:latin typeface="Arial" panose="020B0604020202020204" pitchFamily="34" charset="0"/>
                <a:cs typeface="Arial" panose="020B0604020202020204" pitchFamily="34" charset="0"/>
              </a:rPr>
              <a:t>Using REST API and web scraping techniques</a:t>
            </a:r>
          </a:p>
          <a:p>
            <a:pPr>
              <a:lnSpc>
                <a:spcPct val="120000"/>
              </a:lnSpc>
              <a:spcBef>
                <a:spcPts val="1400"/>
              </a:spcBef>
            </a:pPr>
            <a:r>
              <a:rPr lang="en-US" sz="8800" dirty="0">
                <a:solidFill>
                  <a:schemeClr val="accent3">
                    <a:lumMod val="25000"/>
                  </a:schemeClr>
                </a:solidFill>
                <a:latin typeface="Abadi"/>
              </a:rPr>
              <a:t>Perform data wrangling</a:t>
            </a:r>
          </a:p>
          <a:p>
            <a:pPr algn="l"/>
            <a:endParaRPr lang="es-CO" sz="1800" b="0" i="0" u="none" strike="noStrike" baseline="0" dirty="0">
              <a:solidFill>
                <a:srgbClr val="000000"/>
              </a:solidFill>
              <a:latin typeface="Avenir Next LT Pro" panose="020B0504020202020204" pitchFamily="34" charset="0"/>
            </a:endParaRPr>
          </a:p>
          <a:p>
            <a:pPr lvl="1"/>
            <a:r>
              <a:rPr lang="en-US" sz="7200" b="0" i="0" u="none" strike="noStrike" baseline="0" dirty="0">
                <a:solidFill>
                  <a:srgbClr val="000000"/>
                </a:solidFill>
                <a:latin typeface="Arial" panose="020B0604020202020204" pitchFamily="34" charset="0"/>
                <a:cs typeface="Arial" panose="020B0604020202020204" pitchFamily="34" charset="0"/>
              </a:rPr>
              <a:t>Filtering the data, handling missing values and preparing the data for analysis and modeling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gn="l"/>
            <a:endParaRPr lang="es-CO" sz="1800" b="0" i="0" u="none" strike="noStrike" baseline="0" dirty="0">
              <a:solidFill>
                <a:srgbClr val="000000"/>
              </a:solidFill>
              <a:latin typeface="Avenir Next LT Pro" panose="020B0504020202020204" pitchFamily="34" charset="0"/>
            </a:endParaRPr>
          </a:p>
          <a:p>
            <a:pPr lvl="1"/>
            <a:r>
              <a:rPr lang="en-US" sz="7200" dirty="0">
                <a:solidFill>
                  <a:srgbClr val="000000"/>
                </a:solidFill>
                <a:latin typeface="Arial" panose="020B0604020202020204" pitchFamily="34" charset="0"/>
                <a:cs typeface="Arial" panose="020B0604020202020204" pitchFamily="34" charset="0"/>
              </a:rPr>
              <a:t>P</a:t>
            </a:r>
            <a:r>
              <a:rPr lang="en-US" sz="7200" b="0" i="0" u="none" strike="noStrike" baseline="0" dirty="0">
                <a:solidFill>
                  <a:srgbClr val="000000"/>
                </a:solidFill>
                <a:latin typeface="Arial" panose="020B0604020202020204" pitchFamily="34" charset="0"/>
                <a:cs typeface="Arial" panose="020B0604020202020204" pitchFamily="34" charset="0"/>
              </a:rPr>
              <a:t>redicting landing outcomes using classification models, tuning and evaluating models to find best model.</a:t>
            </a:r>
            <a:endParaRPr lang="en-US" sz="7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endParaRPr lang="en-US" sz="1800" b="1" i="0" u="none" strike="noStrike" baseline="0" dirty="0">
              <a:solidFill>
                <a:srgbClr val="000000"/>
              </a:solidFill>
              <a:latin typeface="Avenir Next LT Pro" panose="020B0504020202020204" pitchFamily="34" charset="0"/>
            </a:endParaRPr>
          </a:p>
          <a:p>
            <a:pPr marL="0" indent="0" algn="ctr">
              <a:buNone/>
            </a:pPr>
            <a:r>
              <a:rPr lang="en-US" sz="2400" b="1" dirty="0">
                <a:solidFill>
                  <a:srgbClr val="000000"/>
                </a:solidFill>
                <a:latin typeface="Arial" panose="020B0604020202020204" pitchFamily="34" charset="0"/>
                <a:cs typeface="Arial" panose="020B0604020202020204" pitchFamily="34" charset="0"/>
              </a:rPr>
              <a:t>STAGES</a:t>
            </a:r>
          </a:p>
          <a:p>
            <a:endParaRPr lang="en-US" sz="1800" b="1" i="0" u="none" strike="noStrike" baseline="0" dirty="0">
              <a:solidFill>
                <a:srgbClr val="000000"/>
              </a:solidFill>
              <a:latin typeface="Arial" panose="020B0604020202020204" pitchFamily="34" charset="0"/>
              <a:cs typeface="Arial" panose="020B0604020202020204" pitchFamily="34" charset="0"/>
            </a:endParaRPr>
          </a:p>
          <a:p>
            <a:r>
              <a:rPr lang="en-US" sz="1800" b="1" i="0" u="none" strike="noStrike" baseline="0" dirty="0">
                <a:solidFill>
                  <a:srgbClr val="000000"/>
                </a:solidFill>
                <a:latin typeface="Arial" panose="020B0604020202020204" pitchFamily="34" charset="0"/>
                <a:cs typeface="Arial" panose="020B0604020202020204" pitchFamily="34" charset="0"/>
              </a:rPr>
              <a:t>Request data </a:t>
            </a:r>
            <a:r>
              <a:rPr lang="en-US" sz="1800" b="0" i="0" u="none" strike="noStrike" baseline="0" dirty="0">
                <a:solidFill>
                  <a:srgbClr val="000000"/>
                </a:solidFill>
                <a:latin typeface="Arial" panose="020B0604020202020204" pitchFamily="34" charset="0"/>
                <a:cs typeface="Arial" panose="020B0604020202020204" pitchFamily="34" charset="0"/>
              </a:rPr>
              <a:t>(rocket launch data)</a:t>
            </a:r>
            <a:r>
              <a:rPr lang="en-US" sz="1800" b="1" i="0" u="none" strike="noStrike" baseline="0" dirty="0">
                <a:solidFill>
                  <a:srgbClr val="000000"/>
                </a:solidFill>
                <a:latin typeface="Arial" panose="020B0604020202020204" pitchFamily="34" charset="0"/>
                <a:cs typeface="Arial" panose="020B0604020202020204" pitchFamily="34" charset="0"/>
              </a:rPr>
              <a:t> </a:t>
            </a:r>
            <a:r>
              <a:rPr lang="en-US" sz="1800" b="0" i="0" u="none" strike="noStrike" baseline="0" dirty="0">
                <a:solidFill>
                  <a:srgbClr val="000000"/>
                </a:solidFill>
                <a:latin typeface="Arial" panose="020B0604020202020204" pitchFamily="34" charset="0"/>
                <a:cs typeface="Arial" panose="020B0604020202020204" pitchFamily="34" charset="0"/>
              </a:rPr>
              <a:t>from SpaceX </a:t>
            </a:r>
            <a:r>
              <a:rPr lang="en-US" sz="1800" dirty="0">
                <a:solidFill>
                  <a:srgbClr val="000000"/>
                </a:solidFill>
                <a:latin typeface="Arial" panose="020B0604020202020204" pitchFamily="34" charset="0"/>
                <a:cs typeface="Arial" panose="020B0604020202020204" pitchFamily="34" charset="0"/>
              </a:rPr>
              <a:t>A</a:t>
            </a:r>
            <a:r>
              <a:rPr lang="en-US" sz="1800" b="0" i="0" u="none" strike="noStrike" baseline="0" dirty="0">
                <a:solidFill>
                  <a:srgbClr val="000000"/>
                </a:solidFill>
                <a:latin typeface="Arial" panose="020B0604020202020204" pitchFamily="34" charset="0"/>
                <a:cs typeface="Arial" panose="020B0604020202020204" pitchFamily="34" charset="0"/>
              </a:rPr>
              <a:t>PI</a:t>
            </a:r>
          </a:p>
          <a:p>
            <a:r>
              <a:rPr lang="en-US" sz="1800" b="1" i="0" u="none" strike="noStrike" baseline="0" dirty="0">
                <a:solidFill>
                  <a:srgbClr val="000000"/>
                </a:solidFill>
                <a:latin typeface="Arial" panose="020B0604020202020204" pitchFamily="34" charset="0"/>
                <a:cs typeface="Arial" panose="020B0604020202020204" pitchFamily="34" charset="0"/>
              </a:rPr>
              <a:t>Response </a:t>
            </a:r>
            <a:r>
              <a:rPr lang="en-US" sz="1800" i="0" u="none" strike="noStrike" baseline="0" dirty="0">
                <a:solidFill>
                  <a:srgbClr val="000000"/>
                </a:solidFill>
                <a:latin typeface="Arial" panose="020B0604020202020204" pitchFamily="34" charset="0"/>
                <a:cs typeface="Arial" panose="020B0604020202020204" pitchFamily="34" charset="0"/>
              </a:rPr>
              <a:t>by using </a:t>
            </a:r>
            <a:r>
              <a:rPr lang="en-US" sz="1800" b="0" i="0" u="none" strike="noStrike" baseline="0" dirty="0">
                <a:solidFill>
                  <a:srgbClr val="000000"/>
                </a:solidFill>
                <a:latin typeface="Arial" panose="020B0604020202020204" pitchFamily="34" charset="0"/>
                <a:cs typeface="Arial" panose="020B0604020202020204" pitchFamily="34" charset="0"/>
              </a:rPr>
              <a:t>.</a:t>
            </a:r>
            <a:r>
              <a:rPr lang="en-US" sz="1800" b="0" i="0" u="none" strike="noStrike" baseline="0" dirty="0" err="1">
                <a:solidFill>
                  <a:srgbClr val="000000"/>
                </a:solidFill>
                <a:latin typeface="Arial" panose="020B0604020202020204" pitchFamily="34" charset="0"/>
                <a:cs typeface="Arial" panose="020B0604020202020204" pitchFamily="34" charset="0"/>
              </a:rPr>
              <a:t>json</a:t>
            </a:r>
            <a:r>
              <a:rPr lang="en-US" sz="1800" b="0" i="0" u="none" strike="noStrike" baseline="0" dirty="0">
                <a:solidFill>
                  <a:srgbClr val="000000"/>
                </a:solidFill>
                <a:latin typeface="Arial" panose="020B0604020202020204" pitchFamily="34" charset="0"/>
                <a:cs typeface="Arial" panose="020B0604020202020204" pitchFamily="34" charset="0"/>
              </a:rPr>
              <a:t>() and convert to a </a:t>
            </a:r>
            <a:r>
              <a:rPr lang="en-US" sz="1800" b="0" i="0" u="none" strike="noStrike" baseline="0" dirty="0" err="1">
                <a:solidFill>
                  <a:srgbClr val="000000"/>
                </a:solidFill>
                <a:latin typeface="Arial" panose="020B0604020202020204" pitchFamily="34" charset="0"/>
                <a:cs typeface="Arial" panose="020B0604020202020204" pitchFamily="34" charset="0"/>
              </a:rPr>
              <a:t>dataframe</a:t>
            </a:r>
            <a:r>
              <a:rPr lang="en-US" sz="1800" b="0" i="0" u="none" strike="noStrike" baseline="0" dirty="0">
                <a:solidFill>
                  <a:srgbClr val="000000"/>
                </a:solidFill>
                <a:latin typeface="Arial" panose="020B0604020202020204" pitchFamily="34" charset="0"/>
                <a:cs typeface="Arial" panose="020B0604020202020204" pitchFamily="34" charset="0"/>
              </a:rPr>
              <a:t> using .</a:t>
            </a:r>
            <a:r>
              <a:rPr lang="en-US" sz="1800" b="0" i="0" u="none" strike="noStrike" baseline="0" dirty="0" err="1">
                <a:solidFill>
                  <a:srgbClr val="000000"/>
                </a:solidFill>
                <a:latin typeface="Arial" panose="020B0604020202020204" pitchFamily="34" charset="0"/>
                <a:cs typeface="Arial" panose="020B0604020202020204" pitchFamily="34" charset="0"/>
              </a:rPr>
              <a:t>json_normalize</a:t>
            </a:r>
            <a:r>
              <a:rPr lang="en-US" sz="1800" b="0" i="0" u="none" strike="noStrike" baseline="0" dirty="0">
                <a:solidFill>
                  <a:srgbClr val="000000"/>
                </a:solidFill>
                <a:latin typeface="Arial" panose="020B0604020202020204" pitchFamily="34" charset="0"/>
                <a:cs typeface="Arial" panose="020B0604020202020204" pitchFamily="34" charset="0"/>
              </a:rPr>
              <a:t>()</a:t>
            </a:r>
          </a:p>
          <a:p>
            <a:r>
              <a:rPr lang="es-CO" sz="1800" b="1" i="0" u="none" strike="noStrike" baseline="0" dirty="0" err="1">
                <a:solidFill>
                  <a:srgbClr val="000000"/>
                </a:solidFill>
                <a:latin typeface="Arial" panose="020B0604020202020204" pitchFamily="34" charset="0"/>
                <a:cs typeface="Arial" panose="020B0604020202020204" pitchFamily="34" charset="0"/>
              </a:rPr>
              <a:t>Create</a:t>
            </a:r>
            <a:r>
              <a:rPr lang="es-CO" sz="1800" b="1" i="0" u="none" strike="noStrike" baseline="0" dirty="0">
                <a:solidFill>
                  <a:srgbClr val="000000"/>
                </a:solidFill>
                <a:latin typeface="Arial" panose="020B0604020202020204" pitchFamily="34" charset="0"/>
                <a:cs typeface="Arial" panose="020B0604020202020204" pitchFamily="34" charset="0"/>
              </a:rPr>
              <a:t> </a:t>
            </a:r>
            <a:r>
              <a:rPr lang="es-CO" sz="1800" b="1" i="0" u="none" strike="noStrike" baseline="0" dirty="0" err="1">
                <a:solidFill>
                  <a:srgbClr val="000000"/>
                </a:solidFill>
                <a:latin typeface="Arial" panose="020B0604020202020204" pitchFamily="34" charset="0"/>
                <a:cs typeface="Arial" panose="020B0604020202020204" pitchFamily="34" charset="0"/>
              </a:rPr>
              <a:t>dictionary</a:t>
            </a:r>
            <a:r>
              <a:rPr lang="es-CO" sz="1800" b="1"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from</a:t>
            </a:r>
            <a:r>
              <a:rPr lang="es-CO" sz="1800" b="0"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the</a:t>
            </a:r>
            <a:r>
              <a:rPr lang="es-CO" sz="1800" b="0" i="0" u="none" strike="noStrike" baseline="0" dirty="0">
                <a:solidFill>
                  <a:srgbClr val="000000"/>
                </a:solidFill>
                <a:latin typeface="Arial" panose="020B0604020202020204" pitchFamily="34" charset="0"/>
                <a:cs typeface="Arial" panose="020B0604020202020204" pitchFamily="34" charset="0"/>
              </a:rPr>
              <a:t> data</a:t>
            </a:r>
          </a:p>
          <a:p>
            <a:r>
              <a:rPr lang="es-CO" sz="1800" b="1" i="0" u="none" strike="noStrike" baseline="0" dirty="0" err="1">
                <a:solidFill>
                  <a:srgbClr val="000000"/>
                </a:solidFill>
                <a:latin typeface="Arial" panose="020B0604020202020204" pitchFamily="34" charset="0"/>
                <a:cs typeface="Arial" panose="020B0604020202020204" pitchFamily="34" charset="0"/>
              </a:rPr>
              <a:t>Create</a:t>
            </a:r>
            <a:r>
              <a:rPr lang="es-CO" sz="1800" b="1" i="0" u="none" strike="noStrike" baseline="0" dirty="0">
                <a:solidFill>
                  <a:srgbClr val="000000"/>
                </a:solidFill>
                <a:latin typeface="Arial" panose="020B0604020202020204" pitchFamily="34" charset="0"/>
                <a:cs typeface="Arial" panose="020B0604020202020204" pitchFamily="34" charset="0"/>
              </a:rPr>
              <a:t> </a:t>
            </a:r>
            <a:r>
              <a:rPr lang="es-CO" sz="1800" b="1" i="0" u="none" strike="noStrike" baseline="0" dirty="0" err="1">
                <a:solidFill>
                  <a:srgbClr val="000000"/>
                </a:solidFill>
                <a:latin typeface="Arial" panose="020B0604020202020204" pitchFamily="34" charset="0"/>
                <a:cs typeface="Arial" panose="020B0604020202020204" pitchFamily="34" charset="0"/>
              </a:rPr>
              <a:t>dataframe</a:t>
            </a:r>
            <a:r>
              <a:rPr lang="es-CO" sz="1800" b="1"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from</a:t>
            </a:r>
            <a:r>
              <a:rPr lang="es-CO" sz="1800" b="0"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the</a:t>
            </a:r>
            <a:r>
              <a:rPr lang="es-CO" sz="1800" b="0" i="0" u="none" strike="noStrike" baseline="0" dirty="0">
                <a:solidFill>
                  <a:srgbClr val="000000"/>
                </a:solidFill>
                <a:latin typeface="Arial" panose="020B0604020202020204" pitchFamily="34" charset="0"/>
                <a:cs typeface="Arial" panose="020B0604020202020204" pitchFamily="34" charset="0"/>
              </a:rPr>
              <a:t> </a:t>
            </a:r>
            <a:r>
              <a:rPr lang="es-CO" sz="1800" b="0" i="0" u="none" strike="noStrike" baseline="0" dirty="0" err="1">
                <a:solidFill>
                  <a:srgbClr val="000000"/>
                </a:solidFill>
                <a:latin typeface="Arial" panose="020B0604020202020204" pitchFamily="34" charset="0"/>
                <a:cs typeface="Arial" panose="020B0604020202020204" pitchFamily="34" charset="0"/>
              </a:rPr>
              <a:t>dictionary</a:t>
            </a:r>
            <a:endParaRPr lang="es-CO" sz="1800" b="0" i="0" u="none" strike="noStrike" baseline="0" dirty="0">
              <a:solidFill>
                <a:srgbClr val="000000"/>
              </a:solidFill>
              <a:latin typeface="Arial" panose="020B0604020202020204" pitchFamily="34" charset="0"/>
              <a:cs typeface="Arial" panose="020B0604020202020204" pitchFamily="34" charset="0"/>
            </a:endParaRPr>
          </a:p>
          <a:p>
            <a:r>
              <a:rPr lang="en-US" sz="1800" b="1" i="0" u="none" strike="noStrike" baseline="0" dirty="0">
                <a:solidFill>
                  <a:srgbClr val="000000"/>
                </a:solidFill>
                <a:latin typeface="Arial" panose="020B0604020202020204" pitchFamily="34" charset="0"/>
                <a:cs typeface="Arial" panose="020B0604020202020204" pitchFamily="34" charset="0"/>
              </a:rPr>
              <a:t>Filter </a:t>
            </a:r>
            <a:r>
              <a:rPr lang="en-US" sz="1800" b="1" i="0" u="none" strike="noStrike" baseline="0" dirty="0" err="1">
                <a:solidFill>
                  <a:srgbClr val="000000"/>
                </a:solidFill>
                <a:latin typeface="Arial" panose="020B0604020202020204" pitchFamily="34" charset="0"/>
                <a:cs typeface="Arial" panose="020B0604020202020204" pitchFamily="34" charset="0"/>
              </a:rPr>
              <a:t>dataframe</a:t>
            </a:r>
            <a:r>
              <a:rPr lang="en-US" sz="1800" b="1" i="0" u="none" strike="noStrike" baseline="0" dirty="0">
                <a:solidFill>
                  <a:srgbClr val="000000"/>
                </a:solidFill>
                <a:latin typeface="Arial" panose="020B0604020202020204" pitchFamily="34" charset="0"/>
                <a:cs typeface="Arial" panose="020B0604020202020204" pitchFamily="34" charset="0"/>
              </a:rPr>
              <a:t> by </a:t>
            </a:r>
            <a:r>
              <a:rPr lang="en-US" sz="1800" b="0" i="0" u="none" strike="noStrike" baseline="0" dirty="0" err="1">
                <a:solidFill>
                  <a:srgbClr val="000000"/>
                </a:solidFill>
                <a:latin typeface="Arial" panose="020B0604020202020204" pitchFamily="34" charset="0"/>
                <a:cs typeface="Arial" panose="020B0604020202020204" pitchFamily="34" charset="0"/>
              </a:rPr>
              <a:t>containg</a:t>
            </a:r>
            <a:r>
              <a:rPr lang="en-US" sz="1800" b="0" i="0" u="none" strike="noStrike" baseline="0" dirty="0">
                <a:solidFill>
                  <a:srgbClr val="000000"/>
                </a:solidFill>
                <a:latin typeface="Arial" panose="020B0604020202020204" pitchFamily="34" charset="0"/>
                <a:cs typeface="Arial" panose="020B0604020202020204" pitchFamily="34" charset="0"/>
              </a:rPr>
              <a:t> only Falcon 9 launches</a:t>
            </a:r>
          </a:p>
          <a:p>
            <a:r>
              <a:rPr lang="es-CO" sz="1800" b="1" i="0" u="none" strike="noStrike" baseline="0" dirty="0" err="1">
                <a:solidFill>
                  <a:srgbClr val="000000"/>
                </a:solidFill>
                <a:latin typeface="Arial" panose="020B0604020202020204" pitchFamily="34" charset="0"/>
                <a:cs typeface="Arial" panose="020B0604020202020204" pitchFamily="34" charset="0"/>
              </a:rPr>
              <a:t>Wrangle</a:t>
            </a:r>
            <a:r>
              <a:rPr lang="es-CO" sz="1800" b="1" i="0" u="none" strike="noStrike" baseline="0" dirty="0">
                <a:solidFill>
                  <a:srgbClr val="000000"/>
                </a:solidFill>
                <a:latin typeface="Arial" panose="020B0604020202020204" pitchFamily="34" charset="0"/>
                <a:cs typeface="Arial" panose="020B0604020202020204" pitchFamily="34" charset="0"/>
              </a:rPr>
              <a:t> data </a:t>
            </a:r>
            <a:r>
              <a:rPr lang="es-CO" sz="1800" i="0" u="none" strike="noStrike" baseline="0" dirty="0" err="1">
                <a:solidFill>
                  <a:srgbClr val="000000"/>
                </a:solidFill>
                <a:latin typeface="Arial" panose="020B0604020202020204" pitchFamily="34" charset="0"/>
                <a:cs typeface="Arial" panose="020B0604020202020204" pitchFamily="34" charset="0"/>
              </a:rPr>
              <a:t>by</a:t>
            </a:r>
            <a:r>
              <a:rPr lang="es-CO" sz="1800" b="1" i="0" u="none" strike="noStrike" baseline="0" dirty="0">
                <a:solidFill>
                  <a:srgbClr val="000000"/>
                </a:solidFill>
                <a:latin typeface="Arial" panose="020B0604020202020204" pitchFamily="34" charset="0"/>
                <a:cs typeface="Arial" panose="020B0604020202020204" pitchFamily="34" charset="0"/>
              </a:rPr>
              <a:t> </a:t>
            </a:r>
            <a:r>
              <a:rPr lang="es-CO" sz="1800" i="0" u="none" strike="noStrike" baseline="0" dirty="0" err="1">
                <a:solidFill>
                  <a:srgbClr val="000000"/>
                </a:solidFill>
                <a:latin typeface="Arial" panose="020B0604020202020204" pitchFamily="34" charset="0"/>
                <a:cs typeface="Arial" panose="020B0604020202020204" pitchFamily="34" charset="0"/>
              </a:rPr>
              <a:t>replacing</a:t>
            </a:r>
            <a:r>
              <a:rPr lang="es-CO" sz="1800" i="0" u="none" strike="noStrike" baseline="0" dirty="0">
                <a:solidFill>
                  <a:srgbClr val="000000"/>
                </a:solidFill>
                <a:latin typeface="Arial" panose="020B0604020202020204" pitchFamily="34" charset="0"/>
                <a:cs typeface="Arial" panose="020B0604020202020204" pitchFamily="34" charset="0"/>
              </a:rPr>
              <a:t> </a:t>
            </a:r>
            <a:r>
              <a:rPr lang="es-CO" sz="1800" dirty="0" err="1">
                <a:solidFill>
                  <a:srgbClr val="000000"/>
                </a:solidFill>
                <a:latin typeface="Arial" panose="020B0604020202020204" pitchFamily="34" charset="0"/>
                <a:cs typeface="Arial" panose="020B0604020202020204" pitchFamily="34" charset="0"/>
              </a:rPr>
              <a:t>m</a:t>
            </a:r>
            <a:r>
              <a:rPr lang="es-CO" sz="1800" i="0" u="none" strike="noStrike" baseline="0" dirty="0" err="1">
                <a:solidFill>
                  <a:srgbClr val="000000"/>
                </a:solidFill>
                <a:latin typeface="Arial" panose="020B0604020202020204" pitchFamily="34" charset="0"/>
                <a:cs typeface="Arial" panose="020B0604020202020204" pitchFamily="34" charset="0"/>
              </a:rPr>
              <a:t>issing</a:t>
            </a:r>
            <a:r>
              <a:rPr lang="es-CO" sz="1800" i="0" u="none" strike="noStrike" baseline="0" dirty="0">
                <a:solidFill>
                  <a:srgbClr val="000000"/>
                </a:solidFill>
                <a:latin typeface="Arial" panose="020B0604020202020204" pitchFamily="34" charset="0"/>
                <a:cs typeface="Arial" panose="020B0604020202020204" pitchFamily="34" charset="0"/>
              </a:rPr>
              <a:t> </a:t>
            </a:r>
            <a:r>
              <a:rPr lang="es-CO" sz="1800" i="0" u="none" strike="noStrike" baseline="0" dirty="0" err="1">
                <a:solidFill>
                  <a:srgbClr val="000000"/>
                </a:solidFill>
                <a:latin typeface="Arial" panose="020B0604020202020204" pitchFamily="34" charset="0"/>
                <a:cs typeface="Arial" panose="020B0604020202020204" pitchFamily="34" charset="0"/>
              </a:rPr>
              <a:t>values</a:t>
            </a:r>
            <a:r>
              <a:rPr lang="es-CO" sz="1800" i="0" u="none" strike="noStrike" baseline="0" dirty="0">
                <a:solidFill>
                  <a:srgbClr val="000000"/>
                </a:solidFill>
                <a:latin typeface="Arial" panose="020B0604020202020204" pitchFamily="34" charset="0"/>
                <a:cs typeface="Arial" panose="020B0604020202020204" pitchFamily="34" charset="0"/>
              </a:rPr>
              <a:t> </a:t>
            </a:r>
            <a:r>
              <a:rPr lang="en-US" sz="1800" b="0" i="0" u="none" strike="noStrike" baseline="0" dirty="0">
                <a:solidFill>
                  <a:srgbClr val="000000"/>
                </a:solidFill>
                <a:latin typeface="Arial" panose="020B0604020202020204" pitchFamily="34" charset="0"/>
                <a:cs typeface="Arial" panose="020B0604020202020204" pitchFamily="34" charset="0"/>
              </a:rPr>
              <a:t>with calculated mean() of Payload Mass </a:t>
            </a:r>
          </a:p>
          <a:p>
            <a:r>
              <a:rPr lang="en-US" sz="1800" b="1" i="0" u="none" strike="noStrike" baseline="0" dirty="0">
                <a:solidFill>
                  <a:srgbClr val="000000"/>
                </a:solidFill>
                <a:latin typeface="Arial" panose="020B0604020202020204" pitchFamily="34" charset="0"/>
                <a:cs typeface="Arial" panose="020B0604020202020204" pitchFamily="34" charset="0"/>
              </a:rPr>
              <a:t>Export data </a:t>
            </a:r>
            <a:r>
              <a:rPr lang="en-US" sz="1800" b="0" i="0" u="none" strike="noStrike" baseline="0" dirty="0">
                <a:solidFill>
                  <a:srgbClr val="000000"/>
                </a:solidFill>
                <a:latin typeface="Arial" panose="020B0604020202020204" pitchFamily="34" charset="0"/>
                <a:cs typeface="Arial" panose="020B0604020202020204" pitchFamily="34" charset="0"/>
              </a:rPr>
              <a:t>to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We collect data using the SpaceX API with Get Requests, then we decode the content of the response as a Json result and use the </a:t>
            </a:r>
            <a:r>
              <a:rPr lang="en-US" sz="8800" dirty="0" err="1">
                <a:solidFill>
                  <a:schemeClr val="accent3">
                    <a:lumMod val="25000"/>
                  </a:schemeClr>
                </a:solidFill>
                <a:latin typeface="Arial" panose="020B0604020202020204" pitchFamily="34" charset="0"/>
                <a:cs typeface="Arial" panose="020B0604020202020204" pitchFamily="34" charset="0"/>
              </a:rPr>
              <a:t>json_normalize</a:t>
            </a:r>
            <a:r>
              <a:rPr lang="en-US" sz="8800" dirty="0">
                <a:solidFill>
                  <a:schemeClr val="accent3">
                    <a:lumMod val="25000"/>
                  </a:schemeClr>
                </a:solidFill>
                <a:latin typeface="Arial" panose="020B0604020202020204" pitchFamily="34" charset="0"/>
                <a:cs typeface="Arial" panose="020B0604020202020204" pitchFamily="34" charset="0"/>
              </a:rPr>
              <a:t> method to convert the </a:t>
            </a:r>
            <a:r>
              <a:rPr lang="en-US" sz="8800" dirty="0" err="1">
                <a:solidFill>
                  <a:schemeClr val="accent3">
                    <a:lumMod val="25000"/>
                  </a:schemeClr>
                </a:solidFill>
                <a:latin typeface="Arial" panose="020B0604020202020204" pitchFamily="34" charset="0"/>
                <a:cs typeface="Arial" panose="020B0604020202020204" pitchFamily="34" charset="0"/>
              </a:rPr>
              <a:t>json</a:t>
            </a:r>
            <a:r>
              <a:rPr lang="en-US" sz="8800" dirty="0">
                <a:solidFill>
                  <a:schemeClr val="accent3">
                    <a:lumMod val="25000"/>
                  </a:schemeClr>
                </a:solidFill>
                <a:latin typeface="Arial" panose="020B0604020202020204" pitchFamily="34" charset="0"/>
                <a:cs typeface="Arial" panose="020B0604020202020204" pitchFamily="34" charset="0"/>
              </a:rPr>
              <a:t> result to a data frame. </a:t>
            </a:r>
            <a:r>
              <a:rPr lang="en-US" sz="8800" dirty="0" err="1">
                <a:solidFill>
                  <a:schemeClr val="accent3">
                    <a:lumMod val="25000"/>
                  </a:schemeClr>
                </a:solidFill>
                <a:latin typeface="Arial" panose="020B0604020202020204" pitchFamily="34" charset="0"/>
                <a:cs typeface="Arial" panose="020B0604020202020204" pitchFamily="34" charset="0"/>
              </a:rPr>
              <a:t>Adicionally</a:t>
            </a:r>
            <a:r>
              <a:rPr lang="en-US" sz="8800" dirty="0">
                <a:solidFill>
                  <a:schemeClr val="accent3">
                    <a:lumMod val="25000"/>
                  </a:schemeClr>
                </a:solidFill>
                <a:latin typeface="Arial" panose="020B0604020202020204" pitchFamily="34" charset="0"/>
                <a:cs typeface="Arial" panose="020B0604020202020204" pitchFamily="34" charset="0"/>
              </a:rPr>
              <a:t>, we f</a:t>
            </a:r>
            <a:r>
              <a:rPr lang="en-US" sz="8800" i="0" u="none" strike="noStrike" baseline="0" dirty="0">
                <a:solidFill>
                  <a:srgbClr val="000000"/>
                </a:solidFill>
                <a:latin typeface="Arial" panose="020B0604020202020204" pitchFamily="34" charset="0"/>
                <a:cs typeface="Arial" panose="020B0604020202020204" pitchFamily="34" charset="0"/>
              </a:rPr>
              <a:t>ilter the </a:t>
            </a:r>
            <a:r>
              <a:rPr lang="en-US" sz="8800" i="0" u="none" strike="noStrike" baseline="0" dirty="0" err="1">
                <a:solidFill>
                  <a:srgbClr val="000000"/>
                </a:solidFill>
                <a:latin typeface="Arial" panose="020B0604020202020204" pitchFamily="34" charset="0"/>
                <a:cs typeface="Arial" panose="020B0604020202020204" pitchFamily="34" charset="0"/>
              </a:rPr>
              <a:t>dataframe</a:t>
            </a:r>
            <a:r>
              <a:rPr lang="en-US" sz="8800" i="0" u="none" strike="noStrike" baseline="0" dirty="0">
                <a:solidFill>
                  <a:srgbClr val="000000"/>
                </a:solidFill>
                <a:latin typeface="Arial" panose="020B0604020202020204" pitchFamily="34" charset="0"/>
                <a:cs typeface="Arial" panose="020B0604020202020204" pitchFamily="34" charset="0"/>
              </a:rPr>
              <a:t> to only include Falcon 9 launches </a:t>
            </a:r>
            <a:endParaRPr lang="en-US" sz="8800" dirty="0">
              <a:solidFill>
                <a:schemeClr val="accent3">
                  <a:lumMod val="25000"/>
                </a:schemeClr>
              </a:solidFill>
              <a:latin typeface="Abadi"/>
            </a:endParaRPr>
          </a:p>
          <a:p>
            <a:pPr>
              <a:lnSpc>
                <a:spcPct val="10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The GitHub URL of the completed SpaceX API calls notebook </a:t>
            </a:r>
            <a:r>
              <a:rPr lang="en-US" sz="8800" dirty="0">
                <a:solidFill>
                  <a:schemeClr val="accent3">
                    <a:lumMod val="25000"/>
                  </a:schemeClr>
                </a:solidFill>
                <a:latin typeface="Arial" panose="020B0604020202020204" pitchFamily="34" charset="0"/>
                <a:cs typeface="Arial" panose="020B0604020202020204" pitchFamily="34" charset="0"/>
                <a:hlinkClick r:id="rId3"/>
              </a:rPr>
              <a:t>https://github.com/Juanchogaleano/SpaceX/blob/main/01-SpaceX-data-collection-api.ipynb</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7096">
            <a:extLst>
              <a:ext uri="{FF2B5EF4-FFF2-40B4-BE49-F238E27FC236}">
                <a16:creationId xmlns:a16="http://schemas.microsoft.com/office/drawing/2014/main" id="{73273D12-8CF2-4D47-0006-479C0A1385A2}"/>
              </a:ext>
            </a:extLst>
          </p:cNvPr>
          <p:cNvPicPr/>
          <p:nvPr/>
        </p:nvPicPr>
        <p:blipFill>
          <a:blip r:embed="rId4"/>
          <a:stretch>
            <a:fillRect/>
          </a:stretch>
        </p:blipFill>
        <p:spPr>
          <a:xfrm>
            <a:off x="6290268" y="1782640"/>
            <a:ext cx="4856703"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1900" dirty="0">
                <a:solidFill>
                  <a:schemeClr val="accent3">
                    <a:lumMod val="25000"/>
                  </a:schemeClr>
                </a:solidFill>
                <a:latin typeface="Arial" panose="020B0604020202020204" pitchFamily="34" charset="0"/>
                <a:cs typeface="Arial" panose="020B0604020202020204" pitchFamily="34" charset="0"/>
              </a:rPr>
              <a:t>We performed web scraping to collect historical Falcon 9 launch logs from Wikipedia using </a:t>
            </a:r>
            <a:r>
              <a:rPr lang="en-US" sz="1900" dirty="0" err="1">
                <a:solidFill>
                  <a:schemeClr val="accent3">
                    <a:lumMod val="25000"/>
                  </a:schemeClr>
                </a:solidFill>
                <a:latin typeface="Arial" panose="020B0604020202020204" pitchFamily="34" charset="0"/>
                <a:cs typeface="Arial" panose="020B0604020202020204" pitchFamily="34" charset="0"/>
              </a:rPr>
              <a:t>BeautifulSoupand</a:t>
            </a:r>
            <a:r>
              <a:rPr lang="en-US" sz="1900" dirty="0">
                <a:solidFill>
                  <a:schemeClr val="accent3">
                    <a:lumMod val="25000"/>
                  </a:schemeClr>
                </a:solidFill>
                <a:latin typeface="Arial" panose="020B0604020202020204" pitchFamily="34" charset="0"/>
                <a:cs typeface="Arial" panose="020B0604020202020204" pitchFamily="34" charset="0"/>
              </a:rPr>
              <a:t> request, then extracted all column/variable names from the HTML table header, create a data frame by parsing the release HTML tables</a:t>
            </a:r>
          </a:p>
          <a:p>
            <a:pPr>
              <a:lnSpc>
                <a:spcPct val="100000"/>
              </a:lnSpc>
              <a:spcBef>
                <a:spcPts val="1400"/>
              </a:spcBef>
            </a:pPr>
            <a:r>
              <a:rPr lang="en-US" sz="1900" dirty="0">
                <a:solidFill>
                  <a:schemeClr val="accent3">
                    <a:lumMod val="25000"/>
                  </a:schemeClr>
                </a:solidFill>
                <a:latin typeface="Abadi" panose="020B0604020104020204" pitchFamily="34" charset="0"/>
              </a:rPr>
              <a:t>The GitHub URL of the completed web scraping notebook </a:t>
            </a:r>
            <a:r>
              <a:rPr lang="en-US" sz="1900" dirty="0">
                <a:solidFill>
                  <a:schemeClr val="accent3">
                    <a:lumMod val="25000"/>
                  </a:schemeClr>
                </a:solidFill>
                <a:latin typeface="Abadi" panose="020B0604020104020204" pitchFamily="34" charset="0"/>
                <a:hlinkClick r:id="rId3"/>
              </a:rPr>
              <a:t>https://github.com/Juanchogaleano/SpaceX/blob/main/02-SpaceX-webscraping.ipynb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321548"/>
            <a:ext cx="10668000" cy="91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Data Collection - Scraping</a:t>
            </a:r>
            <a:endParaRPr lang="en-US" sz="3700" dirty="0">
              <a:solidFill>
                <a:srgbClr val="0B49CB"/>
              </a:solidFill>
            </a:endParaRPr>
          </a:p>
        </p:txBody>
      </p:sp>
      <p:pic>
        <p:nvPicPr>
          <p:cNvPr id="8" name="Picture 21416">
            <a:extLst>
              <a:ext uri="{FF2B5EF4-FFF2-40B4-BE49-F238E27FC236}">
                <a16:creationId xmlns:a16="http://schemas.microsoft.com/office/drawing/2014/main" id="{0AC2F0CA-0F17-9736-99B6-D6C94307C435}"/>
              </a:ext>
            </a:extLst>
          </p:cNvPr>
          <p:cNvPicPr/>
          <p:nvPr/>
        </p:nvPicPr>
        <p:blipFill>
          <a:blip r:embed="rId4"/>
          <a:stretch>
            <a:fillRect/>
          </a:stretch>
        </p:blipFill>
        <p:spPr>
          <a:xfrm>
            <a:off x="6390751" y="1792288"/>
            <a:ext cx="4894859" cy="398359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1058</TotalTime>
  <Words>4482</Words>
  <Application>Microsoft Office PowerPoint</Application>
  <PresentationFormat>Panorámica</PresentationFormat>
  <Paragraphs>469</Paragraphs>
  <Slides>46</Slides>
  <Notes>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46</vt:i4>
      </vt:variant>
    </vt:vector>
  </HeadingPairs>
  <TitlesOfParts>
    <vt:vector size="59" baseType="lpstr">
      <vt:lpstr>Abadi</vt:lpstr>
      <vt:lpstr>Aptos</vt:lpstr>
      <vt:lpstr>Arial</vt:lpstr>
      <vt:lpstr>Arial Unicode MS</vt:lpstr>
      <vt:lpstr>Avenir Next LT Pro</vt:lpstr>
      <vt:lpstr>Calibri</vt:lpstr>
      <vt:lpstr>Consolas</vt:lpstr>
      <vt:lpstr>IBM Plex Mono SemiBold</vt:lpstr>
      <vt:lpstr>Segoe UI</vt:lpstr>
      <vt:lpstr>Segoe UI Semibold</vt:lpstr>
      <vt:lpstr>system-ui</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Juan C Galeano M</cp:lastModifiedBy>
  <cp:revision>219</cp:revision>
  <dcterms:created xsi:type="dcterms:W3CDTF">2021-04-29T18:58:34Z</dcterms:created>
  <dcterms:modified xsi:type="dcterms:W3CDTF">2024-09-01T17:20:26Z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